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33"/>
  </p:notesMasterIdLst>
  <p:sldIdLst>
    <p:sldId id="256" r:id="rId2"/>
    <p:sldId id="287" r:id="rId3"/>
    <p:sldId id="257" r:id="rId4"/>
    <p:sldId id="258" r:id="rId5"/>
    <p:sldId id="259" r:id="rId6"/>
    <p:sldId id="286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</p:sldIdLst>
  <p:sldSz cx="9144000" cy="6858000" type="screen4x3"/>
  <p:notesSz cx="6858000" cy="9144000"/>
  <p:embeddedFontLst>
    <p:embeddedFont>
      <p:font typeface="Montserrat" panose="020B0604020202020204" charset="0"/>
      <p:regular r:id="rId34"/>
      <p:bold r:id="rId35"/>
      <p:italic r:id="rId36"/>
      <p:boldItalic r:id="rId37"/>
    </p:embeddedFont>
    <p:embeddedFont>
      <p:font typeface="Montserrat SemiBold" panose="020B0604020202020204" charset="0"/>
      <p:regular r:id="rId38"/>
      <p:bold r:id="rId39"/>
      <p:italic r:id="rId40"/>
      <p:boldItalic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44" roundtripDataSignature="AMtx7mi3GYRcMW9OEMBfGupBjo5bVf5TS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87AC017-8166-4351-A6E1-87A6BDBCBA0B}" v="4" dt="2021-07-22T20:28:32.886"/>
  </p1510:revLst>
</p1510:revInfo>
</file>

<file path=ppt/tableStyles.xml><?xml version="1.0" encoding="utf-8"?>
<a:tblStyleLst xmlns:a="http://schemas.openxmlformats.org/drawingml/2006/main" def="{95317F31-9010-4048-A84B-821332CE6A86}">
  <a:tblStyle styleId="{95317F31-9010-4048-A84B-821332CE6A86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170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7" Type="http://schemas.openxmlformats.org/officeDocument/2006/relationships/theme" Target="theme/theme1.xml"/><Relationship Id="rId50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49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customschemas.google.com/relationships/presentationmetadata" Target="meta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8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theus Oliveira" userId="c6b2edef1e3a1656" providerId="LiveId" clId="{687AC017-8166-4351-A6E1-87A6BDBCBA0B}"/>
    <pc:docChg chg="undo custSel addSld delSld modSld sldOrd">
      <pc:chgData name="Matheus Oliveira" userId="c6b2edef1e3a1656" providerId="LiveId" clId="{687AC017-8166-4351-A6E1-87A6BDBCBA0B}" dt="2021-07-22T22:07:32.758" v="560" actId="20577"/>
      <pc:docMkLst>
        <pc:docMk/>
      </pc:docMkLst>
      <pc:sldChg chg="modSp mod">
        <pc:chgData name="Matheus Oliveira" userId="c6b2edef1e3a1656" providerId="LiveId" clId="{687AC017-8166-4351-A6E1-87A6BDBCBA0B}" dt="2021-07-22T22:07:32.758" v="560" actId="20577"/>
        <pc:sldMkLst>
          <pc:docMk/>
          <pc:sldMk cId="0" sldId="257"/>
        </pc:sldMkLst>
        <pc:spChg chg="mod">
          <ac:chgData name="Matheus Oliveira" userId="c6b2edef1e3a1656" providerId="LiveId" clId="{687AC017-8166-4351-A6E1-87A6BDBCBA0B}" dt="2021-07-22T22:07:32.758" v="560" actId="20577"/>
          <ac:spMkLst>
            <pc:docMk/>
            <pc:sldMk cId="0" sldId="257"/>
            <ac:spMk id="61" creationId="{00000000-0000-0000-0000-000000000000}"/>
          </ac:spMkLst>
        </pc:spChg>
      </pc:sldChg>
      <pc:sldChg chg="del">
        <pc:chgData name="Matheus Oliveira" userId="c6b2edef1e3a1656" providerId="LiveId" clId="{687AC017-8166-4351-A6E1-87A6BDBCBA0B}" dt="2021-07-20T21:13:35.006" v="3" actId="47"/>
        <pc:sldMkLst>
          <pc:docMk/>
          <pc:sldMk cId="0" sldId="260"/>
        </pc:sldMkLst>
      </pc:sldChg>
      <pc:sldChg chg="delSp modSp mod">
        <pc:chgData name="Matheus Oliveira" userId="c6b2edef1e3a1656" providerId="LiveId" clId="{687AC017-8166-4351-A6E1-87A6BDBCBA0B}" dt="2021-07-20T21:17:29.759" v="74" actId="1076"/>
        <pc:sldMkLst>
          <pc:docMk/>
          <pc:sldMk cId="0" sldId="264"/>
        </pc:sldMkLst>
        <pc:spChg chg="mod">
          <ac:chgData name="Matheus Oliveira" userId="c6b2edef1e3a1656" providerId="LiveId" clId="{687AC017-8166-4351-A6E1-87A6BDBCBA0B}" dt="2021-07-20T21:17:29.759" v="74" actId="1076"/>
          <ac:spMkLst>
            <pc:docMk/>
            <pc:sldMk cId="0" sldId="264"/>
            <ac:spMk id="119" creationId="{00000000-0000-0000-0000-000000000000}"/>
          </ac:spMkLst>
        </pc:spChg>
        <pc:spChg chg="del">
          <ac:chgData name="Matheus Oliveira" userId="c6b2edef1e3a1656" providerId="LiveId" clId="{687AC017-8166-4351-A6E1-87A6BDBCBA0B}" dt="2021-07-20T21:17:05.631" v="67" actId="478"/>
          <ac:spMkLst>
            <pc:docMk/>
            <pc:sldMk cId="0" sldId="264"/>
            <ac:spMk id="122" creationId="{00000000-0000-0000-0000-000000000000}"/>
          </ac:spMkLst>
        </pc:spChg>
        <pc:spChg chg="del mod">
          <ac:chgData name="Matheus Oliveira" userId="c6b2edef1e3a1656" providerId="LiveId" clId="{687AC017-8166-4351-A6E1-87A6BDBCBA0B}" dt="2021-07-20T21:17:15.723" v="69" actId="478"/>
          <ac:spMkLst>
            <pc:docMk/>
            <pc:sldMk cId="0" sldId="264"/>
            <ac:spMk id="123" creationId="{00000000-0000-0000-0000-000000000000}"/>
          </ac:spMkLst>
        </pc:spChg>
        <pc:picChg chg="del">
          <ac:chgData name="Matheus Oliveira" userId="c6b2edef1e3a1656" providerId="LiveId" clId="{687AC017-8166-4351-A6E1-87A6BDBCBA0B}" dt="2021-07-20T21:17:05.631" v="67" actId="478"/>
          <ac:picMkLst>
            <pc:docMk/>
            <pc:sldMk cId="0" sldId="264"/>
            <ac:picMk id="121" creationId="{00000000-0000-0000-0000-000000000000}"/>
          </ac:picMkLst>
        </pc:picChg>
        <pc:picChg chg="mod">
          <ac:chgData name="Matheus Oliveira" userId="c6b2edef1e3a1656" providerId="LiveId" clId="{687AC017-8166-4351-A6E1-87A6BDBCBA0B}" dt="2021-07-20T21:17:18.982" v="70" actId="1076"/>
          <ac:picMkLst>
            <pc:docMk/>
            <pc:sldMk cId="0" sldId="264"/>
            <ac:picMk id="124" creationId="{00000000-0000-0000-0000-000000000000}"/>
          </ac:picMkLst>
        </pc:picChg>
      </pc:sldChg>
      <pc:sldChg chg="new del">
        <pc:chgData name="Matheus Oliveira" userId="c6b2edef1e3a1656" providerId="LiveId" clId="{687AC017-8166-4351-A6E1-87A6BDBCBA0B}" dt="2021-07-20T21:14:26.465" v="5" actId="680"/>
        <pc:sldMkLst>
          <pc:docMk/>
          <pc:sldMk cId="184995148" sldId="286"/>
        </pc:sldMkLst>
      </pc:sldChg>
      <pc:sldChg chg="addSp delSp modSp add mod ord">
        <pc:chgData name="Matheus Oliveira" userId="c6b2edef1e3a1656" providerId="LiveId" clId="{687AC017-8166-4351-A6E1-87A6BDBCBA0B}" dt="2021-07-20T21:18:32.582" v="82" actId="1076"/>
        <pc:sldMkLst>
          <pc:docMk/>
          <pc:sldMk cId="692630792" sldId="286"/>
        </pc:sldMkLst>
        <pc:spChg chg="add mod">
          <ac:chgData name="Matheus Oliveira" userId="c6b2edef1e3a1656" providerId="LiveId" clId="{687AC017-8166-4351-A6E1-87A6BDBCBA0B}" dt="2021-07-20T21:16:39.998" v="60" actId="1076"/>
          <ac:spMkLst>
            <pc:docMk/>
            <pc:sldMk cId="692630792" sldId="286"/>
            <ac:spMk id="8" creationId="{4BF8B263-BB57-4AA5-BFA3-0016DACC00AC}"/>
          </ac:spMkLst>
        </pc:spChg>
        <pc:spChg chg="add del mod">
          <ac:chgData name="Matheus Oliveira" userId="c6b2edef1e3a1656" providerId="LiveId" clId="{687AC017-8166-4351-A6E1-87A6BDBCBA0B}" dt="2021-07-20T21:15:47.791" v="48" actId="255"/>
          <ac:spMkLst>
            <pc:docMk/>
            <pc:sldMk cId="692630792" sldId="286"/>
            <ac:spMk id="93" creationId="{00000000-0000-0000-0000-000000000000}"/>
          </ac:spMkLst>
        </pc:spChg>
        <pc:spChg chg="del">
          <ac:chgData name="Matheus Oliveira" userId="c6b2edef1e3a1656" providerId="LiveId" clId="{687AC017-8166-4351-A6E1-87A6BDBCBA0B}" dt="2021-07-20T21:14:48.540" v="11" actId="478"/>
          <ac:spMkLst>
            <pc:docMk/>
            <pc:sldMk cId="692630792" sldId="286"/>
            <ac:spMk id="95" creationId="{00000000-0000-0000-0000-000000000000}"/>
          </ac:spMkLst>
        </pc:spChg>
        <pc:picChg chg="add mod">
          <ac:chgData name="Matheus Oliveira" userId="c6b2edef1e3a1656" providerId="LiveId" clId="{687AC017-8166-4351-A6E1-87A6BDBCBA0B}" dt="2021-07-20T21:18:32.582" v="82" actId="1076"/>
          <ac:picMkLst>
            <pc:docMk/>
            <pc:sldMk cId="692630792" sldId="286"/>
            <ac:picMk id="3" creationId="{95ED2E7E-D202-4433-8A1A-51CB44396E8F}"/>
          </ac:picMkLst>
        </pc:picChg>
        <pc:picChg chg="add mod">
          <ac:chgData name="Matheus Oliveira" userId="c6b2edef1e3a1656" providerId="LiveId" clId="{687AC017-8166-4351-A6E1-87A6BDBCBA0B}" dt="2021-07-20T21:16:39.998" v="60" actId="1076"/>
          <ac:picMkLst>
            <pc:docMk/>
            <pc:sldMk cId="692630792" sldId="286"/>
            <ac:picMk id="7" creationId="{34ACF7B2-69F8-4BAD-8344-C4522F520880}"/>
          </ac:picMkLst>
        </pc:picChg>
        <pc:picChg chg="del">
          <ac:chgData name="Matheus Oliveira" userId="c6b2edef1e3a1656" providerId="LiveId" clId="{687AC017-8166-4351-A6E1-87A6BDBCBA0B}" dt="2021-07-20T21:14:49.314" v="12" actId="478"/>
          <ac:picMkLst>
            <pc:docMk/>
            <pc:sldMk cId="692630792" sldId="286"/>
            <ac:picMk id="96" creationId="{00000000-0000-0000-0000-000000000000}"/>
          </ac:picMkLst>
        </pc:picChg>
      </pc:sldChg>
      <pc:sldChg chg="delSp modSp add mod ord">
        <pc:chgData name="Matheus Oliveira" userId="c6b2edef1e3a1656" providerId="LiveId" clId="{687AC017-8166-4351-A6E1-87A6BDBCBA0B}" dt="2021-07-22T21:59:15.462" v="559"/>
        <pc:sldMkLst>
          <pc:docMk/>
          <pc:sldMk cId="1972562218" sldId="287"/>
        </pc:sldMkLst>
        <pc:spChg chg="mod">
          <ac:chgData name="Matheus Oliveira" userId="c6b2edef1e3a1656" providerId="LiveId" clId="{687AC017-8166-4351-A6E1-87A6BDBCBA0B}" dt="2021-07-22T20:28:44.600" v="122" actId="20577"/>
          <ac:spMkLst>
            <pc:docMk/>
            <pc:sldMk cId="1972562218" sldId="287"/>
            <ac:spMk id="77" creationId="{00000000-0000-0000-0000-000000000000}"/>
          </ac:spMkLst>
        </pc:spChg>
        <pc:spChg chg="mod">
          <ac:chgData name="Matheus Oliveira" userId="c6b2edef1e3a1656" providerId="LiveId" clId="{687AC017-8166-4351-A6E1-87A6BDBCBA0B}" dt="2021-07-22T21:59:15.462" v="559"/>
          <ac:spMkLst>
            <pc:docMk/>
            <pc:sldMk cId="1972562218" sldId="287"/>
            <ac:spMk id="78" creationId="{00000000-0000-0000-0000-000000000000}"/>
          </ac:spMkLst>
        </pc:spChg>
        <pc:picChg chg="del">
          <ac:chgData name="Matheus Oliveira" userId="c6b2edef1e3a1656" providerId="LiveId" clId="{687AC017-8166-4351-A6E1-87A6BDBCBA0B}" dt="2021-07-22T20:28:57.206" v="123" actId="478"/>
          <ac:picMkLst>
            <pc:docMk/>
            <pc:sldMk cId="1972562218" sldId="287"/>
            <ac:picMk id="80" creationId="{00000000-0000-0000-0000-000000000000}"/>
          </ac:picMkLst>
        </pc:picChg>
      </pc:sldChg>
      <pc:sldChg chg="delSp add del mod ord setBg modNotes">
        <pc:chgData name="Matheus Oliveira" userId="c6b2edef1e3a1656" providerId="LiveId" clId="{687AC017-8166-4351-A6E1-87A6BDBCBA0B}" dt="2021-07-22T20:28:29.727" v="87" actId="47"/>
        <pc:sldMkLst>
          <pc:docMk/>
          <pc:sldMk cId="2743886418" sldId="287"/>
        </pc:sldMkLst>
        <pc:picChg chg="del">
          <ac:chgData name="Matheus Oliveira" userId="c6b2edef1e3a1656" providerId="LiveId" clId="{687AC017-8166-4351-A6E1-87A6BDBCBA0B}" dt="2021-07-22T20:28:25.716" v="86" actId="478"/>
          <ac:picMkLst>
            <pc:docMk/>
            <pc:sldMk cId="2743886418" sldId="287"/>
            <ac:picMk id="80" creationId="{00000000-0000-0000-0000-000000000000}"/>
          </ac:picMkLst>
        </pc:picChg>
      </pc:sldChg>
      <pc:sldChg chg="add del setBg modNotes">
        <pc:chgData name="Matheus Oliveira" userId="c6b2edef1e3a1656" providerId="LiveId" clId="{687AC017-8166-4351-A6E1-87A6BDBCBA0B}" dt="2021-07-22T20:28:32.831" v="89"/>
        <pc:sldMkLst>
          <pc:docMk/>
          <pc:sldMk cId="3023505874" sldId="287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6" name="Google Shape;116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7" name="Google Shape;127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a8b1c2169a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8" name="Google Shape;138;ga8b1c2169a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8" name="Google Shape;148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0" name="Google Shape;170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7" name="Google Shape;177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8" name="Google Shape;188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7" name="Google Shape;197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5" name="Google Shape;205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4" name="Google Shape;214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5" name="Google Shape;75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001194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3" name="Google Shape;223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0" name="Google Shape;230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8" name="Google Shape;238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6" name="Google Shape;246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5" name="Google Shape;255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2" name="Google Shape;272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0" name="Google Shape;280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8" name="Google Shape;288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6" name="Google Shape;296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" name="Google Shape;5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a14197d0cf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8" name="Google Shape;308;ga14197d0cf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6" name="Google Shape;316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5" name="Google Shape;75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0" name="Google Shape;90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410019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0" name="Google Shape;90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9" name="Google Shape;99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7" name="Google Shape;107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3"/>
          <p:cNvSpPr txBox="1">
            <a:spLocks noGrp="1"/>
          </p:cNvSpPr>
          <p:nvPr>
            <p:ph type="ctrTitle"/>
          </p:nvPr>
        </p:nvSpPr>
        <p:spPr>
          <a:xfrm>
            <a:off x="311708" y="992767"/>
            <a:ext cx="8520600" cy="273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33"/>
          <p:cNvSpPr txBox="1">
            <a:spLocks noGrp="1"/>
          </p:cNvSpPr>
          <p:nvPr>
            <p:ph type="subTitle" idx="1"/>
          </p:nvPr>
        </p:nvSpPr>
        <p:spPr>
          <a:xfrm>
            <a:off x="311700" y="3778833"/>
            <a:ext cx="8520600" cy="10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33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42"/>
          <p:cNvSpPr txBox="1">
            <a:spLocks noGrp="1"/>
          </p:cNvSpPr>
          <p:nvPr>
            <p:ph type="title" hasCustomPrompt="1"/>
          </p:nvPr>
        </p:nvSpPr>
        <p:spPr>
          <a:xfrm>
            <a:off x="311700" y="1474833"/>
            <a:ext cx="8520600" cy="261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42"/>
          <p:cNvSpPr txBox="1">
            <a:spLocks noGrp="1"/>
          </p:cNvSpPr>
          <p:nvPr>
            <p:ph type="body" idx="1"/>
          </p:nvPr>
        </p:nvSpPr>
        <p:spPr>
          <a:xfrm>
            <a:off x="311700" y="4202967"/>
            <a:ext cx="8520600" cy="1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42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43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4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34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6" name="Google Shape;16;p34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5"/>
          <p:cNvSpPr txBox="1">
            <a:spLocks noGrp="1"/>
          </p:cNvSpPr>
          <p:nvPr>
            <p:ph type="title"/>
          </p:nvPr>
        </p:nvSpPr>
        <p:spPr>
          <a:xfrm>
            <a:off x="311700" y="2867800"/>
            <a:ext cx="8520600" cy="11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" name="Google Shape;19;p35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6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6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39999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36"/>
          <p:cNvSpPr txBox="1">
            <a:spLocks noGrp="1"/>
          </p:cNvSpPr>
          <p:nvPr>
            <p:ph type="body" idx="2"/>
          </p:nvPr>
        </p:nvSpPr>
        <p:spPr>
          <a:xfrm>
            <a:off x="4832400" y="1536633"/>
            <a:ext cx="39999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36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7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37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8"/>
          <p:cNvSpPr txBox="1">
            <a:spLocks noGrp="1"/>
          </p:cNvSpPr>
          <p:nvPr>
            <p:ph type="title"/>
          </p:nvPr>
        </p:nvSpPr>
        <p:spPr>
          <a:xfrm>
            <a:off x="311700" y="740800"/>
            <a:ext cx="2808000" cy="10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38"/>
          <p:cNvSpPr txBox="1">
            <a:spLocks noGrp="1"/>
          </p:cNvSpPr>
          <p:nvPr>
            <p:ph type="body" idx="1"/>
          </p:nvPr>
        </p:nvSpPr>
        <p:spPr>
          <a:xfrm>
            <a:off x="311700" y="1852800"/>
            <a:ext cx="2808000" cy="42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38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39"/>
          <p:cNvSpPr txBox="1">
            <a:spLocks noGrp="1"/>
          </p:cNvSpPr>
          <p:nvPr>
            <p:ph type="title"/>
          </p:nvPr>
        </p:nvSpPr>
        <p:spPr>
          <a:xfrm>
            <a:off x="490250" y="600200"/>
            <a:ext cx="6367800" cy="54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39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40"/>
          <p:cNvSpPr/>
          <p:nvPr/>
        </p:nvSpPr>
        <p:spPr>
          <a:xfrm>
            <a:off x="4572000" y="-167"/>
            <a:ext cx="457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40"/>
          <p:cNvSpPr txBox="1">
            <a:spLocks noGrp="1"/>
          </p:cNvSpPr>
          <p:nvPr>
            <p:ph type="title"/>
          </p:nvPr>
        </p:nvSpPr>
        <p:spPr>
          <a:xfrm>
            <a:off x="265500" y="1644233"/>
            <a:ext cx="4045200" cy="19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40"/>
          <p:cNvSpPr txBox="1">
            <a:spLocks noGrp="1"/>
          </p:cNvSpPr>
          <p:nvPr>
            <p:ph type="subTitle" idx="1"/>
          </p:nvPr>
        </p:nvSpPr>
        <p:spPr>
          <a:xfrm>
            <a:off x="265500" y="3737433"/>
            <a:ext cx="4045200" cy="16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40"/>
          <p:cNvSpPr txBox="1">
            <a:spLocks noGrp="1"/>
          </p:cNvSpPr>
          <p:nvPr>
            <p:ph type="body" idx="2"/>
          </p:nvPr>
        </p:nvSpPr>
        <p:spPr>
          <a:xfrm>
            <a:off x="4939500" y="965433"/>
            <a:ext cx="3837000" cy="492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40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41"/>
          <p:cNvSpPr txBox="1">
            <a:spLocks noGrp="1"/>
          </p:cNvSpPr>
          <p:nvPr>
            <p:ph type="body" idx="1"/>
          </p:nvPr>
        </p:nvSpPr>
        <p:spPr>
          <a:xfrm>
            <a:off x="311700" y="5640767"/>
            <a:ext cx="5998800" cy="80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41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2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32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32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influencermarketinghub.com/social-media-statistics/" TargetMode="Externa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hyperlink" Target="https://influencermarketinghub.com/social-media-statistics/" TargetMode="Externa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3.jp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.jp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65675" y="2381150"/>
            <a:ext cx="2491925" cy="2095701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"/>
          <p:cNvSpPr txBox="1"/>
          <p:nvPr/>
        </p:nvSpPr>
        <p:spPr>
          <a:xfrm>
            <a:off x="4336775" y="2952750"/>
            <a:ext cx="3490200" cy="9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pt-BR" sz="3600" b="0" i="0" u="none" strike="noStrike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Big Data</a:t>
            </a:r>
            <a:endParaRPr sz="3600" b="0" i="0" u="none" strike="noStrike" cap="none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0"/>
          <p:cNvSpPr txBox="1"/>
          <p:nvPr/>
        </p:nvSpPr>
        <p:spPr>
          <a:xfrm>
            <a:off x="1192700" y="425250"/>
            <a:ext cx="7332600" cy="5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pt-BR" sz="3600" b="0" i="0" u="none" strike="noStrike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Vs do Big Data</a:t>
            </a:r>
            <a:endParaRPr sz="3600" b="0" i="0" u="none" strike="noStrike" cap="none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19" name="Google Shape;119;p10"/>
          <p:cNvSpPr txBox="1"/>
          <p:nvPr/>
        </p:nvSpPr>
        <p:spPr>
          <a:xfrm>
            <a:off x="2133917" y="1742910"/>
            <a:ext cx="4876166" cy="491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 b="0" i="0" u="none" strike="noStrike" cap="none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Três </a:t>
            </a:r>
            <a:r>
              <a:rPr lang="pt-BR" sz="1800" b="0" i="0" u="none" strike="noStrike" cap="none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Vs</a:t>
            </a:r>
            <a:r>
              <a:rPr lang="pt-BR" sz="1800" b="0" i="0" u="none" strike="noStrike" cap="none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: Volume, Velocidade e Variedade.</a:t>
            </a:r>
            <a:endParaRPr sz="1800" b="0" i="0" u="none" strike="noStrike" cap="none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20" name="Google Shape;120;p10"/>
          <p:cNvCxnSpPr/>
          <p:nvPr/>
        </p:nvCxnSpPr>
        <p:spPr>
          <a:xfrm>
            <a:off x="1244550" y="1125275"/>
            <a:ext cx="71952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24" name="Google Shape;124;p10"/>
          <p:cNvPicPr preferRelativeResize="0"/>
          <p:nvPr/>
        </p:nvPicPr>
        <p:blipFill rotWithShape="1">
          <a:blip r:embed="rId4">
            <a:alphaModFix/>
          </a:blip>
          <a:srcRect l="17410" t="1311" r="17332"/>
          <a:stretch/>
        </p:blipFill>
        <p:spPr>
          <a:xfrm>
            <a:off x="3256674" y="2743329"/>
            <a:ext cx="2630652" cy="248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/>
        </p:nvSpPr>
        <p:spPr>
          <a:xfrm>
            <a:off x="1192700" y="425250"/>
            <a:ext cx="7332600" cy="5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pt-BR" sz="3600" b="0" i="0" u="none" strike="noStrike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Volume</a:t>
            </a:r>
            <a:endParaRPr sz="3600" b="0" i="0" u="none" strike="noStrike" cap="none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cxnSp>
        <p:nvCxnSpPr>
          <p:cNvPr id="130" name="Google Shape;130;p12"/>
          <p:cNvCxnSpPr/>
          <p:nvPr/>
        </p:nvCxnSpPr>
        <p:spPr>
          <a:xfrm>
            <a:off x="1244550" y="1125275"/>
            <a:ext cx="71952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1" name="Google Shape;131;p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26700" y="1954100"/>
            <a:ext cx="3733800" cy="3181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2"/>
          <p:cNvPicPr preferRelativeResize="0"/>
          <p:nvPr/>
        </p:nvPicPr>
        <p:blipFill rotWithShape="1">
          <a:blip r:embed="rId5">
            <a:alphaModFix/>
          </a:blip>
          <a:srcRect t="20928" b="6072"/>
          <a:stretch/>
        </p:blipFill>
        <p:spPr>
          <a:xfrm>
            <a:off x="286700" y="1954100"/>
            <a:ext cx="4431525" cy="4515277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12"/>
          <p:cNvSpPr txBox="1"/>
          <p:nvPr/>
        </p:nvSpPr>
        <p:spPr>
          <a:xfrm>
            <a:off x="393950" y="1228900"/>
            <a:ext cx="8281500" cy="66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 volume é o V mais associado ao big data porque, bem, o volume pode ser grande. </a:t>
            </a:r>
            <a:endParaRPr sz="18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4" name="Google Shape;134;p12"/>
          <p:cNvSpPr txBox="1"/>
          <p:nvPr/>
        </p:nvSpPr>
        <p:spPr>
          <a:xfrm>
            <a:off x="5001375" y="5259650"/>
            <a:ext cx="3733800" cy="66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 que estamos falando aqui são quantidades de dados que atingem proporções quase incompreensíveis.</a:t>
            </a:r>
            <a:endParaRPr sz="1800" b="0" i="0" u="none" strike="noStrike" cap="non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5" name="Google Shape;135;p12"/>
          <p:cNvSpPr txBox="1"/>
          <p:nvPr/>
        </p:nvSpPr>
        <p:spPr>
          <a:xfrm>
            <a:off x="355700" y="6469375"/>
            <a:ext cx="9006600" cy="3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link: </a:t>
            </a:r>
            <a:r>
              <a:rPr lang="pt-BR" sz="11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https://influencermarketinghub.com/social-media-statistics/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a8b1c2169a_1_0"/>
          <p:cNvSpPr txBox="1"/>
          <p:nvPr/>
        </p:nvSpPr>
        <p:spPr>
          <a:xfrm>
            <a:off x="1192700" y="425250"/>
            <a:ext cx="7332600" cy="5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pt-BR" sz="36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Velocidade</a:t>
            </a:r>
            <a:endParaRPr sz="3600" b="0" i="0" u="none" strike="noStrike" cap="none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cxnSp>
        <p:nvCxnSpPr>
          <p:cNvPr id="141" name="Google Shape;141;ga8b1c2169a_1_0"/>
          <p:cNvCxnSpPr/>
          <p:nvPr/>
        </p:nvCxnSpPr>
        <p:spPr>
          <a:xfrm>
            <a:off x="1244550" y="1125275"/>
            <a:ext cx="71952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42" name="Google Shape;142;ga8b1c2169a_1_0"/>
          <p:cNvSpPr txBox="1"/>
          <p:nvPr/>
        </p:nvSpPr>
        <p:spPr>
          <a:xfrm>
            <a:off x="393950" y="1228900"/>
            <a:ext cx="8341200" cy="10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Não apenas o volume de dados é gigantesco, mas a velocidade em que esses dados são produzidos e que se tornam desatualizados é frequente. </a:t>
            </a:r>
            <a:endParaRPr sz="18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3" name="Google Shape;143;ga8b1c2169a_1_0"/>
          <p:cNvSpPr txBox="1"/>
          <p:nvPr/>
        </p:nvSpPr>
        <p:spPr>
          <a:xfrm>
            <a:off x="5155900" y="2710125"/>
            <a:ext cx="3850200" cy="365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Justamente por isso, o segundo desafio do Big Data é o timing do processamento desses dados para que possuam valor real e aplicabilidade no mercado. É preciso utilizar os dados antes que se tornem desatualizados. O objetivo, portanto, é alcançar formas de trabalhar o processamento dessas informações em tempo real.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4" name="Google Shape;144;ga8b1c2169a_1_0"/>
          <p:cNvSpPr txBox="1"/>
          <p:nvPr/>
        </p:nvSpPr>
        <p:spPr>
          <a:xfrm>
            <a:off x="355700" y="6469375"/>
            <a:ext cx="9006600" cy="3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link: </a:t>
            </a:r>
            <a:r>
              <a:rPr lang="pt-BR" sz="11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https://influencermarketinghub.com/social-media-statistics/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5" name="Google Shape;145;ga8b1c2169a_1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5700" y="3186938"/>
            <a:ext cx="4599925" cy="232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3"/>
          <p:cNvSpPr txBox="1"/>
          <p:nvPr/>
        </p:nvSpPr>
        <p:spPr>
          <a:xfrm>
            <a:off x="1192700" y="425250"/>
            <a:ext cx="7332600" cy="5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pt-BR" sz="3600" b="0" i="0" u="none" strike="noStrike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Variedade</a:t>
            </a:r>
            <a:endParaRPr sz="3600" b="0" i="0" u="none" strike="noStrike" cap="none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cxnSp>
        <p:nvCxnSpPr>
          <p:cNvPr id="151" name="Google Shape;151;p13"/>
          <p:cNvCxnSpPr/>
          <p:nvPr/>
        </p:nvCxnSpPr>
        <p:spPr>
          <a:xfrm>
            <a:off x="1244550" y="1125275"/>
            <a:ext cx="71952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52" name="Google Shape;152;p13"/>
          <p:cNvSpPr txBox="1"/>
          <p:nvPr/>
        </p:nvSpPr>
        <p:spPr>
          <a:xfrm>
            <a:off x="393950" y="1228900"/>
            <a:ext cx="8281500" cy="66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3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</a:t>
            </a:r>
            <a:r>
              <a:rPr lang="pt-BR" sz="13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oje temos capacidade de capturar e analisar dados estruturados e não estruturados, texto, sensores, navegação Web, áudio, vídeo, arquivos de logs, etc.</a:t>
            </a:r>
            <a:endParaRPr sz="1900" b="0" i="0" u="none" strike="noStrike" cap="non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3" name="Google Shape;153;p13"/>
          <p:cNvSpPr txBox="1"/>
          <p:nvPr/>
        </p:nvSpPr>
        <p:spPr>
          <a:xfrm>
            <a:off x="467700" y="2296625"/>
            <a:ext cx="1976400" cy="5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pt-BR" sz="2000" b="0" i="0" u="none" strike="noStrike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Estruturado</a:t>
            </a:r>
            <a:endParaRPr sz="2000" b="0" i="0" u="none" strike="noStrike" cap="none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54" name="Google Shape;154;p13"/>
          <p:cNvSpPr txBox="1"/>
          <p:nvPr/>
        </p:nvSpPr>
        <p:spPr>
          <a:xfrm>
            <a:off x="2992950" y="2296625"/>
            <a:ext cx="2683200" cy="5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pt-BR" sz="2000" b="0" i="0" u="none" strike="noStrike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Semi - Estruturado</a:t>
            </a:r>
            <a:endParaRPr sz="2000" b="0" i="0" u="none" strike="noStrike" cap="none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55" name="Google Shape;155;p13"/>
          <p:cNvSpPr txBox="1"/>
          <p:nvPr/>
        </p:nvSpPr>
        <p:spPr>
          <a:xfrm>
            <a:off x="6081700" y="2296625"/>
            <a:ext cx="2683200" cy="5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pt-BR" sz="2000" b="0" i="0" u="none" strike="noStrike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Não  Estruturado</a:t>
            </a:r>
            <a:endParaRPr sz="2000" b="0" i="0" u="none" strike="noStrike" cap="none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56" name="Google Shape;156;p13"/>
          <p:cNvSpPr/>
          <p:nvPr/>
        </p:nvSpPr>
        <p:spPr>
          <a:xfrm>
            <a:off x="2533700" y="2524750"/>
            <a:ext cx="53700" cy="3903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13"/>
          <p:cNvSpPr/>
          <p:nvPr/>
        </p:nvSpPr>
        <p:spPr>
          <a:xfrm>
            <a:off x="5946200" y="2471225"/>
            <a:ext cx="53700" cy="3903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13"/>
          <p:cNvSpPr txBox="1"/>
          <p:nvPr/>
        </p:nvSpPr>
        <p:spPr>
          <a:xfrm>
            <a:off x="393950" y="2835925"/>
            <a:ext cx="2139900" cy="34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5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Dados com tipo pré-definidos agrupados em linhas e colunas</a:t>
            </a:r>
            <a:endParaRPr sz="1500" b="0" i="0" u="none" strike="noStrike" cap="non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500" b="0" i="0" u="none" strike="noStrike" cap="non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5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Ex: Números</a:t>
            </a:r>
            <a:r>
              <a:rPr lang="pt-BR" sz="15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e </a:t>
            </a:r>
            <a:r>
              <a:rPr lang="pt-BR" sz="15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strings</a:t>
            </a:r>
            <a:r>
              <a:rPr lang="pt-BR" sz="15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(</a:t>
            </a:r>
            <a:r>
              <a:rPr lang="pt-BR" sz="15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Banco de Dados Relacional</a:t>
            </a:r>
            <a:r>
              <a:rPr lang="pt-BR" sz="15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)</a:t>
            </a:r>
            <a:r>
              <a:rPr lang="pt-BR" sz="15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etc. </a:t>
            </a:r>
            <a:endParaRPr sz="15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9" name="Google Shape;159;p13"/>
          <p:cNvSpPr txBox="1"/>
          <p:nvPr/>
        </p:nvSpPr>
        <p:spPr>
          <a:xfrm>
            <a:off x="2992950" y="1874825"/>
            <a:ext cx="2683200" cy="5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pt-BR" sz="2000" b="0" i="0" u="none" strike="noStrike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Dados</a:t>
            </a:r>
            <a:endParaRPr sz="2000" b="0" i="0" u="none" strike="noStrike" cap="none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60" name="Google Shape;160;p13"/>
          <p:cNvSpPr/>
          <p:nvPr/>
        </p:nvSpPr>
        <p:spPr>
          <a:xfrm>
            <a:off x="3757050" y="2296625"/>
            <a:ext cx="1155000" cy="59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13"/>
          <p:cNvSpPr txBox="1"/>
          <p:nvPr/>
        </p:nvSpPr>
        <p:spPr>
          <a:xfrm>
            <a:off x="2802500" y="2835925"/>
            <a:ext cx="2873700" cy="34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5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Dados que não possuem um tipo definido, mas tem formato padronizado.</a:t>
            </a:r>
            <a:endParaRPr sz="1500" b="0" i="0" u="none" strike="noStrike" cap="non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500" b="0" i="0" u="none" strike="noStrike" cap="non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5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Ex: Arquivos xml</a:t>
            </a:r>
            <a:r>
              <a:rPr lang="pt-BR" sz="15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e </a:t>
            </a:r>
            <a:r>
              <a:rPr lang="pt-BR" sz="15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pt-BR" sz="15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J</a:t>
            </a:r>
            <a:r>
              <a:rPr lang="pt-BR" sz="15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son</a:t>
            </a:r>
            <a:r>
              <a:rPr lang="pt-BR" sz="15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(Banco de Dados orientado a documento) etc.</a:t>
            </a:r>
            <a:endParaRPr sz="15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2" name="Google Shape;162;p13"/>
          <p:cNvSpPr txBox="1"/>
          <p:nvPr/>
        </p:nvSpPr>
        <p:spPr>
          <a:xfrm>
            <a:off x="6081700" y="2893025"/>
            <a:ext cx="2873700" cy="34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5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Dados que não possuem uma estrutura ou formato padrão.</a:t>
            </a:r>
            <a:endParaRPr sz="1500" b="0" i="0" u="none" strike="noStrike" cap="non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500" b="0" i="0" u="none" strike="noStrike" cap="non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5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Ex: Vídeos</a:t>
            </a:r>
            <a:r>
              <a:rPr lang="pt-BR" sz="15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e</a:t>
            </a:r>
            <a:r>
              <a:rPr lang="pt-BR" sz="15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imagens</a:t>
            </a:r>
            <a:r>
              <a:rPr lang="pt-BR" sz="15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(Banco de Dados não relacional)</a:t>
            </a:r>
            <a:endParaRPr sz="15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63" name="Google Shape;163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7700" y="5092425"/>
            <a:ext cx="1065000" cy="59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1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63600" y="5688831"/>
            <a:ext cx="1155000" cy="7107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1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451800" y="4751075"/>
            <a:ext cx="710775" cy="71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1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207566" y="5461850"/>
            <a:ext cx="771700" cy="77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13"/>
          <p:cNvPicPr preferRelativeResize="0"/>
          <p:nvPr/>
        </p:nvPicPr>
        <p:blipFill rotWithShape="1">
          <a:blip r:embed="rId8">
            <a:alphaModFix/>
          </a:blip>
          <a:srcRect l="46955" t="11901" r="4482" b="3808"/>
          <a:stretch/>
        </p:blipFill>
        <p:spPr>
          <a:xfrm>
            <a:off x="6868238" y="4751074"/>
            <a:ext cx="1110175" cy="168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1"/>
          <p:cNvSpPr txBox="1"/>
          <p:nvPr/>
        </p:nvSpPr>
        <p:spPr>
          <a:xfrm>
            <a:off x="1192700" y="425250"/>
            <a:ext cx="7332600" cy="5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pt-BR" sz="3600" b="0" i="0" u="none" strike="noStrike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Evolução do 3 Vs</a:t>
            </a:r>
            <a:endParaRPr sz="3600" b="0" i="0" u="none" strike="noStrike" cap="none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cxnSp>
        <p:nvCxnSpPr>
          <p:cNvPr id="173" name="Google Shape;173;p11"/>
          <p:cNvCxnSpPr/>
          <p:nvPr/>
        </p:nvCxnSpPr>
        <p:spPr>
          <a:xfrm>
            <a:off x="1244550" y="1125275"/>
            <a:ext cx="71952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74" name="Google Shape;174;p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774788" y="1282625"/>
            <a:ext cx="6168425" cy="500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4"/>
          <p:cNvSpPr txBox="1"/>
          <p:nvPr/>
        </p:nvSpPr>
        <p:spPr>
          <a:xfrm>
            <a:off x="1192700" y="425250"/>
            <a:ext cx="7332600" cy="5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pt-BR" sz="3600" b="0" i="0" u="none" strike="noStrike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Os 5 Vs do Big Data</a:t>
            </a:r>
            <a:endParaRPr sz="3600" b="0" i="0" u="none" strike="noStrike" cap="none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cxnSp>
        <p:nvCxnSpPr>
          <p:cNvPr id="180" name="Google Shape;180;p14"/>
          <p:cNvCxnSpPr/>
          <p:nvPr/>
        </p:nvCxnSpPr>
        <p:spPr>
          <a:xfrm>
            <a:off x="1244550" y="1125275"/>
            <a:ext cx="71952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81" name="Google Shape;181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229712" y="2103055"/>
            <a:ext cx="4087725" cy="4087750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14"/>
          <p:cNvSpPr txBox="1"/>
          <p:nvPr/>
        </p:nvSpPr>
        <p:spPr>
          <a:xfrm>
            <a:off x="393950" y="1228900"/>
            <a:ext cx="8559000" cy="66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5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Com o passar do tempo e da quantidade de dados produzid</a:t>
            </a:r>
            <a:r>
              <a:rPr lang="pt-BR" sz="15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</a:t>
            </a:r>
            <a:r>
              <a:rPr lang="pt-BR" sz="15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aumentando drasticamente , a IBM introduziu um quarto V , a </a:t>
            </a:r>
            <a:r>
              <a:rPr lang="pt-BR" sz="15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V</a:t>
            </a:r>
            <a:r>
              <a:rPr lang="pt-BR" sz="15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eracidade</a:t>
            </a:r>
            <a:r>
              <a:rPr lang="pt-BR" sz="15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500" b="0" i="0" u="none" strike="noStrike" cap="non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3" name="Google Shape;183;p14"/>
          <p:cNvSpPr txBox="1"/>
          <p:nvPr/>
        </p:nvSpPr>
        <p:spPr>
          <a:xfrm>
            <a:off x="393950" y="5424025"/>
            <a:ext cx="3598800" cy="11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7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 quinto V, é o </a:t>
            </a:r>
            <a:r>
              <a:rPr lang="pt-BR" sz="17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Valor </a:t>
            </a:r>
            <a:r>
              <a:rPr lang="pt-BR" sz="17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que a coleta</a:t>
            </a:r>
            <a:r>
              <a:rPr lang="pt-BR" sz="17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pt-BR" sz="17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 análise dos dados trará para o</a:t>
            </a:r>
            <a:r>
              <a:rPr lang="pt-BR" sz="17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pt-BR" sz="17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negócio.</a:t>
            </a:r>
            <a:endParaRPr sz="1800" b="0" i="0" u="none" strike="noStrike" cap="non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300" b="0" i="0" u="none" strike="noStrike" cap="non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84" name="Google Shape;184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098300" y="5424021"/>
            <a:ext cx="1219125" cy="766775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14"/>
          <p:cNvSpPr txBox="1"/>
          <p:nvPr/>
        </p:nvSpPr>
        <p:spPr>
          <a:xfrm>
            <a:off x="393950" y="2058800"/>
            <a:ext cx="3598800" cy="25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5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Dentre a massa de dados que circulam, é preciso estabelecer quais os dados que são verídicos e que ainda correspondem ao momento atual. </a:t>
            </a:r>
            <a:endParaRPr sz="15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5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5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 desafio posto pelo Big Data é, então, determinar a relevância dos dados disponíveis para a sua empresa, de forma que essas informações possam servir de guia para o seu planejamento com maior segurança.</a:t>
            </a:r>
            <a:endParaRPr sz="1500" b="0" i="0" u="none" strike="noStrike" cap="non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300" b="0" i="0" u="none" strike="noStrike" cap="non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5"/>
          <p:cNvSpPr txBox="1"/>
          <p:nvPr/>
        </p:nvSpPr>
        <p:spPr>
          <a:xfrm>
            <a:off x="1192700" y="425250"/>
            <a:ext cx="7332600" cy="5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endParaRPr sz="3600" b="0" i="0" u="none" strike="noStrike" cap="none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cxnSp>
        <p:nvCxnSpPr>
          <p:cNvPr id="191" name="Google Shape;191;p15"/>
          <p:cNvCxnSpPr/>
          <p:nvPr/>
        </p:nvCxnSpPr>
        <p:spPr>
          <a:xfrm>
            <a:off x="1261400" y="723450"/>
            <a:ext cx="71952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2" name="Google Shape;192;p15"/>
          <p:cNvSpPr txBox="1"/>
          <p:nvPr/>
        </p:nvSpPr>
        <p:spPr>
          <a:xfrm>
            <a:off x="393950" y="1021650"/>
            <a:ext cx="8559000" cy="9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5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Comparando os 3 V's do Big Data com o cérebro humano, que processa Petabytes de </a:t>
            </a:r>
            <a:r>
              <a:rPr lang="pt-BR" sz="15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volume</a:t>
            </a:r>
            <a:r>
              <a:rPr lang="pt-BR" sz="15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, com </a:t>
            </a:r>
            <a:r>
              <a:rPr lang="pt-BR" sz="15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variedades</a:t>
            </a:r>
            <a:r>
              <a:rPr lang="pt-BR" sz="15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de tipos de informações como imagens, áudios, cheiros, textos e etc, na </a:t>
            </a:r>
            <a:r>
              <a:rPr lang="pt-BR" sz="1500" b="1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velocidade</a:t>
            </a:r>
            <a:r>
              <a:rPr lang="pt-BR" sz="15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de frações de segundo.</a:t>
            </a:r>
            <a:endParaRPr sz="1500" b="0" i="0" u="none" strike="noStrike" cap="non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93" name="Google Shape;193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3883" y="1950145"/>
            <a:ext cx="4678325" cy="471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15"/>
          <p:cNvPicPr preferRelativeResize="0"/>
          <p:nvPr/>
        </p:nvPicPr>
        <p:blipFill rotWithShape="1">
          <a:blip r:embed="rId5">
            <a:alphaModFix/>
          </a:blip>
          <a:srcRect l="12719" r="14138" b="14856"/>
          <a:stretch/>
        </p:blipFill>
        <p:spPr>
          <a:xfrm>
            <a:off x="7153450" y="5030325"/>
            <a:ext cx="1898026" cy="124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6"/>
          <p:cNvSpPr txBox="1"/>
          <p:nvPr/>
        </p:nvSpPr>
        <p:spPr>
          <a:xfrm>
            <a:off x="0" y="2327400"/>
            <a:ext cx="3500700" cy="64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100" b="1" i="0" u="none" strike="noStrike" cap="none">
                <a:solidFill>
                  <a:srgbClr val="293B53"/>
                </a:solidFill>
                <a:latin typeface="Montserrat"/>
                <a:ea typeface="Montserrat"/>
                <a:cs typeface="Montserrat"/>
                <a:sym typeface="Montserrat"/>
              </a:rPr>
              <a:t>Computação Paralela </a:t>
            </a:r>
            <a:endParaRPr sz="2100" b="1" i="0" u="none" strike="noStrike" cap="none">
              <a:solidFill>
                <a:srgbClr val="293B5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100" b="1" i="0" u="none" strike="noStrike" cap="none">
                <a:solidFill>
                  <a:srgbClr val="293B53"/>
                </a:solidFill>
                <a:latin typeface="Montserrat"/>
                <a:ea typeface="Montserrat"/>
                <a:cs typeface="Montserrat"/>
                <a:sym typeface="Montserrat"/>
              </a:rPr>
              <a:t>            E Distribuída</a:t>
            </a:r>
            <a:endParaRPr sz="3900" b="1" i="0" u="none" strike="noStrike" cap="none">
              <a:solidFill>
                <a:srgbClr val="293B5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0" name="Google Shape;200;p16"/>
          <p:cNvSpPr txBox="1"/>
          <p:nvPr/>
        </p:nvSpPr>
        <p:spPr>
          <a:xfrm>
            <a:off x="4081975" y="2327400"/>
            <a:ext cx="4405500" cy="15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- O que é Big Data?</a:t>
            </a:r>
            <a:endParaRPr sz="1800" b="0" i="0" u="none" strike="noStrike" cap="none">
              <a:solidFill>
                <a:schemeClr val="accent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- Vs do Big Data</a:t>
            </a:r>
            <a:endParaRPr sz="1800" b="0" i="0" u="none" strike="noStrike" cap="none">
              <a:solidFill>
                <a:schemeClr val="accent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- Computação Paralela e Distribuída</a:t>
            </a:r>
            <a:endParaRPr sz="1800" b="0" i="0" u="none" strike="noStrike" cap="non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- Data Warehouse e Data Lake</a:t>
            </a:r>
            <a:endParaRPr sz="1800" b="0" i="0" u="none" strike="noStrike" cap="none">
              <a:solidFill>
                <a:schemeClr val="accent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- </a:t>
            </a:r>
            <a:r>
              <a:rPr lang="pt-BR" sz="18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Preparando o ambiente...</a:t>
            </a:r>
            <a:endParaRPr sz="1800" b="0" i="0" u="none" strike="noStrike" cap="none">
              <a:solidFill>
                <a:schemeClr val="accent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1" name="Google Shape;201;p16"/>
          <p:cNvSpPr txBox="1"/>
          <p:nvPr/>
        </p:nvSpPr>
        <p:spPr>
          <a:xfrm>
            <a:off x="3679100" y="1747925"/>
            <a:ext cx="3357300" cy="64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pt-BR" sz="3600" b="0" i="0" u="none" strike="noStrike" cap="none">
                <a:solidFill>
                  <a:schemeClr val="lt2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Tópicos</a:t>
            </a:r>
            <a:endParaRPr sz="3600" b="0" i="0" u="none" strike="noStrike" cap="none">
              <a:solidFill>
                <a:schemeClr val="lt2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cxnSp>
        <p:nvCxnSpPr>
          <p:cNvPr id="202" name="Google Shape;202;p16"/>
          <p:cNvCxnSpPr/>
          <p:nvPr/>
        </p:nvCxnSpPr>
        <p:spPr>
          <a:xfrm>
            <a:off x="89625" y="2871125"/>
            <a:ext cx="787800" cy="2700"/>
          </a:xfrm>
          <a:prstGeom prst="straightConnector1">
            <a:avLst/>
          </a:prstGeom>
          <a:noFill/>
          <a:ln w="28575" cap="flat" cmpd="sng">
            <a:solidFill>
              <a:srgbClr val="293B53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7"/>
          <p:cNvSpPr txBox="1"/>
          <p:nvPr/>
        </p:nvSpPr>
        <p:spPr>
          <a:xfrm>
            <a:off x="1192700" y="425250"/>
            <a:ext cx="7332600" cy="5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pt-BR" sz="3600" b="0" i="0" u="none" strike="noStrike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Computação Paralela</a:t>
            </a:r>
            <a:endParaRPr sz="3600" b="0" i="0" u="none" strike="noStrike" cap="none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08" name="Google Shape;208;p17"/>
          <p:cNvSpPr txBox="1"/>
          <p:nvPr/>
        </p:nvSpPr>
        <p:spPr>
          <a:xfrm>
            <a:off x="501375" y="1320600"/>
            <a:ext cx="8281500" cy="66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Uso simultâneo de várias unidades de processamento (CPUs) em um único servidor para</a:t>
            </a:r>
            <a:r>
              <a:rPr lang="pt-BR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pt-BR"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realizar trabalhos computacionais</a:t>
            </a:r>
            <a:r>
              <a:rPr lang="pt-BR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8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09" name="Google Shape;209;p17"/>
          <p:cNvCxnSpPr/>
          <p:nvPr/>
        </p:nvCxnSpPr>
        <p:spPr>
          <a:xfrm>
            <a:off x="1244550" y="1125275"/>
            <a:ext cx="71952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10" name="Google Shape;210;p17"/>
          <p:cNvSpPr txBox="1"/>
          <p:nvPr/>
        </p:nvSpPr>
        <p:spPr>
          <a:xfrm>
            <a:off x="582125" y="2037050"/>
            <a:ext cx="8281500" cy="25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Objetivos:</a:t>
            </a:r>
            <a:endParaRPr sz="18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-"/>
            </a:pPr>
            <a:r>
              <a:rPr lang="pt-BR"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Resolver problemas maiores</a:t>
            </a:r>
            <a:endParaRPr sz="18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-"/>
            </a:pPr>
            <a:r>
              <a:rPr lang="pt-BR"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Resolver mais rápido</a:t>
            </a:r>
            <a:endParaRPr sz="18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-"/>
            </a:pPr>
            <a:r>
              <a:rPr lang="pt-BR"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Resolver problemas mais complexos</a:t>
            </a:r>
            <a:endParaRPr sz="18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11" name="Google Shape;211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710200" y="3402175"/>
            <a:ext cx="5488000" cy="2983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8"/>
          <p:cNvSpPr txBox="1"/>
          <p:nvPr/>
        </p:nvSpPr>
        <p:spPr>
          <a:xfrm>
            <a:off x="1192700" y="425250"/>
            <a:ext cx="7332600" cy="5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pt-BR" sz="3600" b="0" i="0" u="none" strike="noStrike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Computação Distribuída</a:t>
            </a:r>
            <a:endParaRPr sz="3600" b="0" i="0" u="none" strike="noStrike" cap="none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17" name="Google Shape;217;p18"/>
          <p:cNvSpPr txBox="1"/>
          <p:nvPr/>
        </p:nvSpPr>
        <p:spPr>
          <a:xfrm>
            <a:off x="501375" y="1320600"/>
            <a:ext cx="8281500" cy="12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Coleção de computadores autônomos interligados através de uma</a:t>
            </a:r>
            <a:endParaRPr sz="18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rede de computadores e equipados com software que permita o</a:t>
            </a:r>
            <a:endParaRPr sz="18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compartilhamento dos recursos do sistema: hardware, software e</a:t>
            </a:r>
            <a:endParaRPr sz="18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dados</a:t>
            </a:r>
            <a:endParaRPr sz="18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18" name="Google Shape;218;p18"/>
          <p:cNvCxnSpPr/>
          <p:nvPr/>
        </p:nvCxnSpPr>
        <p:spPr>
          <a:xfrm>
            <a:off x="1244550" y="1125275"/>
            <a:ext cx="71952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19" name="Google Shape;219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224625" y="2581475"/>
            <a:ext cx="4132701" cy="3667525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18"/>
          <p:cNvSpPr txBox="1"/>
          <p:nvPr/>
        </p:nvSpPr>
        <p:spPr>
          <a:xfrm>
            <a:off x="600050" y="2776825"/>
            <a:ext cx="3527400" cy="31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Cluster:</a:t>
            </a:r>
            <a:endParaRPr sz="1800" b="1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Sistema que relaciona dois ou mais computadores para que estes</a:t>
            </a:r>
            <a:endParaRPr sz="18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trabalhem de maneira conjunta no intuito de processar uma tarefa</a:t>
            </a:r>
            <a:endParaRPr sz="18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4"/>
          <p:cNvSpPr txBox="1"/>
          <p:nvPr/>
        </p:nvSpPr>
        <p:spPr>
          <a:xfrm>
            <a:off x="1192700" y="425250"/>
            <a:ext cx="7332600" cy="5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pt-BR" sz="3600" b="0" i="0" u="none" strike="noStrike" cap="none" dirty="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Matheus Domingos de Oliveira</a:t>
            </a:r>
            <a:endParaRPr sz="3600" b="0" i="0" u="none" strike="noStrike" cap="none" dirty="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78" name="Google Shape;78;p4"/>
          <p:cNvSpPr txBox="1"/>
          <p:nvPr/>
        </p:nvSpPr>
        <p:spPr>
          <a:xfrm>
            <a:off x="501375" y="1320599"/>
            <a:ext cx="8281500" cy="4325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 b="0" i="0" u="none" strike="noStrike" cap="none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Formação: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pt-BR" sz="1800" b="0" i="0" u="none" strike="noStrike" cap="none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 b="0" i="0" u="none" strike="noStrike" cap="none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- Análise e Desenvolvimento de Sistemas (FATEC - Sorocaba)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 b="0" i="0" u="none" strike="noStrike" cap="none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	- Computer </a:t>
            </a:r>
            <a:r>
              <a:rPr lang="pt-BR" sz="1800" b="0" i="0" u="none" strike="noStrike" cap="none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Information</a:t>
            </a:r>
            <a:r>
              <a:rPr lang="pt-BR" sz="1800" b="0" i="0" u="none" strike="noStrike" cap="none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System (Baruch </a:t>
            </a:r>
            <a:r>
              <a:rPr lang="pt-BR" sz="1800" b="0" i="0" u="none" strike="noStrike" cap="none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College</a:t>
            </a:r>
            <a:r>
              <a:rPr lang="pt-BR" sz="1800" b="0" i="0" u="none" strike="noStrike" cap="none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- NYC)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pt-BR" sz="18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- Gestão Empresarial (FATEC - Sorocaba)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pt-BR" sz="18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- MBA Big Data (Data Science)  (FIAP - SP)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Tx/>
              <a:buChar char="-"/>
            </a:pPr>
            <a:endParaRPr lang="pt-BR" sz="1800" b="0" i="0" u="none" strike="noStrike" cap="none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pt-BR" sz="1800" b="0" i="0" u="none" strike="noStrike" cap="none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Experiência: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endParaRPr lang="pt-BR" sz="18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pt-BR" sz="1800" b="0" i="0" u="none" strike="noStrike" cap="none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- Analista de BI (Wipro)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pt-BR" sz="1800" b="0" i="0" u="none" strike="noStrike" cap="none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- Engenheiro de dados (Accenture)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Tx/>
              <a:buChar char="-"/>
            </a:pPr>
            <a:endParaRPr lang="pt-BR" sz="18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Tx/>
              <a:buChar char="-"/>
            </a:pPr>
            <a:endParaRPr sz="1800" b="0" i="0" u="none" strike="noStrike" cap="none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pt-BR" sz="1800" b="0" i="0" u="none" strike="noStrike" cap="none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 b="0" i="0" u="none" strike="noStrike" cap="none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https://www.linkedin.com/in/matheusdomingos/</a:t>
            </a:r>
            <a:endParaRPr sz="1800" b="0" i="0" u="none" strike="noStrike" cap="none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79" name="Google Shape;79;p4"/>
          <p:cNvCxnSpPr/>
          <p:nvPr/>
        </p:nvCxnSpPr>
        <p:spPr>
          <a:xfrm>
            <a:off x="1244550" y="1125275"/>
            <a:ext cx="71952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19725622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9"/>
          <p:cNvSpPr txBox="1"/>
          <p:nvPr/>
        </p:nvSpPr>
        <p:spPr>
          <a:xfrm>
            <a:off x="1192700" y="425250"/>
            <a:ext cx="7332600" cy="5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pt-BR" sz="2900" b="0" i="0" u="none" strike="noStrike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Computação Paralela X Distribuída</a:t>
            </a:r>
            <a:endParaRPr sz="2900" b="0" i="0" u="none" strike="noStrike" cap="none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cxnSp>
        <p:nvCxnSpPr>
          <p:cNvPr id="226" name="Google Shape;226;p19"/>
          <p:cNvCxnSpPr/>
          <p:nvPr/>
        </p:nvCxnSpPr>
        <p:spPr>
          <a:xfrm>
            <a:off x="1244550" y="1125275"/>
            <a:ext cx="71952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27" name="Google Shape;227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70025" y="1871300"/>
            <a:ext cx="8192449" cy="3572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0"/>
          <p:cNvSpPr txBox="1"/>
          <p:nvPr/>
        </p:nvSpPr>
        <p:spPr>
          <a:xfrm>
            <a:off x="770050" y="461050"/>
            <a:ext cx="8192400" cy="5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pt-BR" sz="2500" b="0" i="0" u="none" strike="noStrike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Scale up (Vertical) x Scale out (Horizontal)</a:t>
            </a:r>
            <a:endParaRPr sz="2500" b="0" i="0" u="none" strike="noStrike" cap="none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cxnSp>
        <p:nvCxnSpPr>
          <p:cNvPr id="233" name="Google Shape;233;p20"/>
          <p:cNvCxnSpPr/>
          <p:nvPr/>
        </p:nvCxnSpPr>
        <p:spPr>
          <a:xfrm>
            <a:off x="1244550" y="1125275"/>
            <a:ext cx="71952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34" name="Google Shape;234;p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94025" y="1603800"/>
            <a:ext cx="8096250" cy="3400425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20"/>
          <p:cNvSpPr txBox="1"/>
          <p:nvPr/>
        </p:nvSpPr>
        <p:spPr>
          <a:xfrm>
            <a:off x="925425" y="5337675"/>
            <a:ext cx="73161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Scale up</a:t>
            </a:r>
            <a:r>
              <a:rPr lang="pt-BR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tem relação com </a:t>
            </a:r>
            <a:r>
              <a:rPr lang="pt-BR"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Computação Paralela</a:t>
            </a:r>
            <a:r>
              <a:rPr lang="pt-BR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Scale out </a:t>
            </a:r>
            <a:r>
              <a:rPr lang="pt-BR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tem relação com </a:t>
            </a:r>
            <a:r>
              <a:rPr lang="pt-BR"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Computação Distribuída</a:t>
            </a:r>
            <a:r>
              <a:rPr lang="pt-BR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2"/>
          <p:cNvSpPr txBox="1"/>
          <p:nvPr/>
        </p:nvSpPr>
        <p:spPr>
          <a:xfrm>
            <a:off x="0" y="2327400"/>
            <a:ext cx="3500700" cy="64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100" b="1" i="0" u="none" strike="noStrike" cap="none">
                <a:solidFill>
                  <a:srgbClr val="293B53"/>
                </a:solidFill>
                <a:latin typeface="Montserrat"/>
                <a:ea typeface="Montserrat"/>
                <a:cs typeface="Montserrat"/>
                <a:sym typeface="Montserrat"/>
              </a:rPr>
              <a:t>Data Warehouse</a:t>
            </a:r>
            <a:endParaRPr sz="2100" b="1" i="0" u="none" strike="noStrike" cap="none">
              <a:solidFill>
                <a:srgbClr val="293B5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100" b="1" i="0" u="none" strike="noStrike" cap="none">
                <a:solidFill>
                  <a:srgbClr val="293B53"/>
                </a:solidFill>
                <a:latin typeface="Montserrat"/>
                <a:ea typeface="Montserrat"/>
                <a:cs typeface="Montserrat"/>
                <a:sym typeface="Montserrat"/>
              </a:rPr>
              <a:t>            E Data Lake</a:t>
            </a:r>
            <a:endParaRPr sz="3900" b="1" i="0" u="none" strike="noStrike" cap="none">
              <a:solidFill>
                <a:srgbClr val="293B5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1" name="Google Shape;241;p22"/>
          <p:cNvSpPr txBox="1"/>
          <p:nvPr/>
        </p:nvSpPr>
        <p:spPr>
          <a:xfrm>
            <a:off x="4081975" y="2327400"/>
            <a:ext cx="4405500" cy="15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- O que é Big Data?</a:t>
            </a:r>
            <a:endParaRPr sz="1800" b="0" i="0" u="none" strike="noStrike" cap="none">
              <a:solidFill>
                <a:schemeClr val="accent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- Vs do Big Data</a:t>
            </a:r>
            <a:endParaRPr sz="1800" b="0" i="0" u="none" strike="noStrike" cap="none">
              <a:solidFill>
                <a:schemeClr val="accent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- Computação Paralela e Distribuída</a:t>
            </a:r>
            <a:endParaRPr sz="1800" b="0" i="0" u="none" strike="noStrike" cap="none">
              <a:solidFill>
                <a:schemeClr val="accent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- Data Warehouse e Data Lake</a:t>
            </a:r>
            <a:endParaRPr sz="1800" b="0" i="0" u="none" strike="noStrike" cap="non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- </a:t>
            </a:r>
            <a:r>
              <a:rPr lang="pt-BR" sz="18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Preparando o ambiente...</a:t>
            </a:r>
            <a:endParaRPr sz="1800" b="0" i="0" u="none" strike="noStrike" cap="none">
              <a:solidFill>
                <a:schemeClr val="accent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2" name="Google Shape;242;p22"/>
          <p:cNvSpPr txBox="1"/>
          <p:nvPr/>
        </p:nvSpPr>
        <p:spPr>
          <a:xfrm>
            <a:off x="3679100" y="1747925"/>
            <a:ext cx="3357300" cy="64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pt-BR" sz="3600" b="0" i="0" u="none" strike="noStrike" cap="none">
                <a:solidFill>
                  <a:schemeClr val="lt2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Tópicos</a:t>
            </a:r>
            <a:endParaRPr sz="3600" b="0" i="0" u="none" strike="noStrike" cap="none">
              <a:solidFill>
                <a:schemeClr val="lt2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cxnSp>
        <p:nvCxnSpPr>
          <p:cNvPr id="243" name="Google Shape;243;p22"/>
          <p:cNvCxnSpPr/>
          <p:nvPr/>
        </p:nvCxnSpPr>
        <p:spPr>
          <a:xfrm>
            <a:off x="89625" y="2871125"/>
            <a:ext cx="787800" cy="2700"/>
          </a:xfrm>
          <a:prstGeom prst="straightConnector1">
            <a:avLst/>
          </a:prstGeom>
          <a:noFill/>
          <a:ln w="28575" cap="flat" cmpd="sng">
            <a:solidFill>
              <a:srgbClr val="293B53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3"/>
          <p:cNvSpPr txBox="1"/>
          <p:nvPr/>
        </p:nvSpPr>
        <p:spPr>
          <a:xfrm>
            <a:off x="1192700" y="425250"/>
            <a:ext cx="7332600" cy="5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pt-BR" sz="3600" b="0" i="0" u="none" strike="noStrike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Data Warehouse</a:t>
            </a:r>
            <a:endParaRPr sz="3600" b="0" i="0" u="none" strike="noStrike" cap="none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cxnSp>
        <p:nvCxnSpPr>
          <p:cNvPr id="249" name="Google Shape;249;p23"/>
          <p:cNvCxnSpPr/>
          <p:nvPr/>
        </p:nvCxnSpPr>
        <p:spPr>
          <a:xfrm>
            <a:off x="1244550" y="1125275"/>
            <a:ext cx="71952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50" name="Google Shape;250;p23"/>
          <p:cNvSpPr txBox="1"/>
          <p:nvPr/>
        </p:nvSpPr>
        <p:spPr>
          <a:xfrm>
            <a:off x="617775" y="1240013"/>
            <a:ext cx="8281500" cy="162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Data Warehousing é uma estratégia que reconhece a necessidade de se armazenar dados, separadamente, em sistemas de informação e consolidá-los, de forma a assistir diversos profissionais de uma empresa na tomada de decisões de modo rápido e eficaz.</a:t>
            </a:r>
            <a:endParaRPr sz="18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1" name="Google Shape;251;p23"/>
          <p:cNvSpPr txBox="1"/>
          <p:nvPr/>
        </p:nvSpPr>
        <p:spPr>
          <a:xfrm>
            <a:off x="617775" y="2519450"/>
            <a:ext cx="6392400" cy="22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pt-BR" sz="1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Propósito:</a:t>
            </a:r>
            <a:endParaRPr sz="16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Char char="-"/>
            </a:pPr>
            <a:r>
              <a:rPr lang="pt-BR" sz="1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Os dados em um DW são organizados para facilitar a análise</a:t>
            </a:r>
            <a:endParaRPr sz="16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Char char="-"/>
            </a:pPr>
            <a:r>
              <a:rPr lang="pt-BR" sz="1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Os aspectos interpretativos se sobrepõem aos transacionais</a:t>
            </a:r>
            <a:endParaRPr sz="16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Char char="-"/>
            </a:pPr>
            <a:r>
              <a:rPr lang="pt-BR" sz="16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Os dados são organizados por assuntos e não voltado para aplicações ou funções de negócio operacional</a:t>
            </a:r>
            <a:endParaRPr sz="16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52" name="Google Shape;252;p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759300" y="4524150"/>
            <a:ext cx="5403524" cy="1990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4"/>
          <p:cNvSpPr txBox="1"/>
          <p:nvPr/>
        </p:nvSpPr>
        <p:spPr>
          <a:xfrm>
            <a:off x="1192700" y="425250"/>
            <a:ext cx="7332600" cy="5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pt-BR" sz="3600" b="0" i="0" u="none" strike="noStrike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Data Lake</a:t>
            </a:r>
            <a:endParaRPr sz="3600" b="0" i="0" u="none" strike="noStrike" cap="none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58" name="Google Shape;258;p24"/>
          <p:cNvSpPr txBox="1"/>
          <p:nvPr/>
        </p:nvSpPr>
        <p:spPr>
          <a:xfrm>
            <a:off x="501375" y="1320600"/>
            <a:ext cx="8281500" cy="66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Vasto repositório com uma variedade de dados brutos que podem ser</a:t>
            </a:r>
            <a:endParaRPr sz="18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armazenados, processados, analisados e entregues.</a:t>
            </a:r>
            <a:endParaRPr sz="18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59" name="Google Shape;259;p24"/>
          <p:cNvCxnSpPr/>
          <p:nvPr/>
        </p:nvCxnSpPr>
        <p:spPr>
          <a:xfrm>
            <a:off x="1244550" y="1125275"/>
            <a:ext cx="71952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60" name="Google Shape;260;p24"/>
          <p:cNvSpPr txBox="1"/>
          <p:nvPr/>
        </p:nvSpPr>
        <p:spPr>
          <a:xfrm>
            <a:off x="304575" y="2099750"/>
            <a:ext cx="4494300" cy="16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Propósito:</a:t>
            </a:r>
            <a:endParaRPr sz="18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-"/>
            </a:pPr>
            <a:r>
              <a:rPr lang="pt-BR"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Visão única dos dados</a:t>
            </a:r>
            <a:endParaRPr sz="18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-"/>
            </a:pPr>
            <a:r>
              <a:rPr lang="pt-BR"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Análises complexas</a:t>
            </a:r>
            <a:endParaRPr sz="18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1" name="Google Shape;261;p24"/>
          <p:cNvSpPr/>
          <p:nvPr/>
        </p:nvSpPr>
        <p:spPr>
          <a:xfrm>
            <a:off x="1727925" y="3836800"/>
            <a:ext cx="5604600" cy="28740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2" name="Google Shape;262;p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845618" y="3890748"/>
            <a:ext cx="5369172" cy="27661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5"/>
          <p:cNvSpPr txBox="1"/>
          <p:nvPr/>
        </p:nvSpPr>
        <p:spPr>
          <a:xfrm>
            <a:off x="1192700" y="425250"/>
            <a:ext cx="7332600" cy="5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pt-BR" sz="3600" b="0" i="0" u="none" strike="noStrike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DW X DL</a:t>
            </a:r>
            <a:endParaRPr sz="3600" b="0" i="0" u="none" strike="noStrike" cap="none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cxnSp>
        <p:nvCxnSpPr>
          <p:cNvPr id="268" name="Google Shape;268;p25"/>
          <p:cNvCxnSpPr/>
          <p:nvPr/>
        </p:nvCxnSpPr>
        <p:spPr>
          <a:xfrm>
            <a:off x="1244550" y="1125275"/>
            <a:ext cx="71952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graphicFrame>
        <p:nvGraphicFramePr>
          <p:cNvPr id="269" name="Google Shape;269;p25"/>
          <p:cNvGraphicFramePr/>
          <p:nvPr/>
        </p:nvGraphicFramePr>
        <p:xfrm>
          <a:off x="1222650" y="1432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{95317F31-9010-4048-A84B-821332CE6A86}</a:tableStyleId>
              </a:tblPr>
              <a:tblGrid>
                <a:gridCol w="241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1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1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b="1" u="none" strike="noStrike" cap="none">
                          <a:solidFill>
                            <a:srgbClr val="D9D2E9"/>
                          </a:solidFill>
                        </a:rPr>
                        <a:t>Data Warehouse</a:t>
                      </a:r>
                      <a:endParaRPr sz="1400" b="1" u="none" strike="noStrike" cap="none">
                        <a:solidFill>
                          <a:srgbClr val="D9D2E9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b="1" u="none" strike="noStrike" cap="none">
                          <a:solidFill>
                            <a:srgbClr val="D9D2E9"/>
                          </a:solidFill>
                        </a:rPr>
                        <a:t>Data Lake</a:t>
                      </a:r>
                      <a:endParaRPr sz="1400" b="1" u="none" strike="noStrike" cap="none">
                        <a:solidFill>
                          <a:srgbClr val="D9D2E9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b="1" u="none" strike="noStrike" cap="none">
                          <a:solidFill>
                            <a:srgbClr val="C9DAF8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Dados</a:t>
                      </a:r>
                      <a:endParaRPr sz="1400" b="1" u="none" strike="noStrike" cap="none">
                        <a:solidFill>
                          <a:srgbClr val="C9DAF8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strike="noStrike" cap="none">
                          <a:solidFill>
                            <a:srgbClr val="FFFFFF"/>
                          </a:solidFill>
                        </a:rPr>
                        <a:t>Estruturado e Processado</a:t>
                      </a:r>
                      <a:endParaRPr sz="1400" u="none" strike="noStrike" cap="none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400" u="none" strike="noStrike" cap="none">
                          <a:solidFill>
                            <a:srgbClr val="FFFFFF"/>
                          </a:solidFill>
                        </a:rPr>
                        <a:t>Estruturado, semi-estruturado e</a:t>
                      </a:r>
                      <a:endParaRPr sz="1400" u="none" strike="noStrike" cap="none">
                        <a:solidFill>
                          <a:srgbClr val="FFFFFF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400" u="none" strike="noStrike" cap="none">
                          <a:solidFill>
                            <a:srgbClr val="FFFFFF"/>
                          </a:solidFill>
                        </a:rPr>
                        <a:t>não estruturado</a:t>
                      </a:r>
                      <a:endParaRPr sz="1400" u="none" strike="noStrike" cap="none">
                        <a:solidFill>
                          <a:srgbClr val="FFFFFF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b="1" u="none" strike="noStrike" cap="none">
                          <a:solidFill>
                            <a:srgbClr val="C9DAF8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Processamento</a:t>
                      </a:r>
                      <a:endParaRPr sz="1400" b="1" u="none" strike="noStrike" cap="none">
                        <a:solidFill>
                          <a:srgbClr val="C9DAF8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strike="noStrike" cap="none">
                          <a:solidFill>
                            <a:srgbClr val="FFFFFF"/>
                          </a:solidFill>
                        </a:rPr>
                        <a:t>Dependente de esquema</a:t>
                      </a:r>
                      <a:endParaRPr sz="1400" u="none" strike="noStrike" cap="none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strike="noStrike" cap="none">
                          <a:solidFill>
                            <a:srgbClr val="FFFFFF"/>
                          </a:solidFill>
                        </a:rPr>
                        <a:t>Livre de esquema</a:t>
                      </a:r>
                      <a:endParaRPr sz="1400" u="none" strike="noStrike" cap="none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b="1" u="none" strike="noStrike" cap="none">
                          <a:solidFill>
                            <a:srgbClr val="C9DAF8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Armazenamento</a:t>
                      </a:r>
                      <a:endParaRPr sz="1400" b="1" u="none" strike="noStrike" cap="none">
                        <a:solidFill>
                          <a:srgbClr val="C9DAF8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strike="noStrike" cap="none">
                          <a:solidFill>
                            <a:srgbClr val="FFFFFF"/>
                          </a:solidFill>
                        </a:rPr>
                        <a:t>Alto custo para grandes volumes</a:t>
                      </a:r>
                      <a:endParaRPr sz="1400" u="none" strike="noStrike" cap="none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strike="noStrike" cap="none">
                          <a:solidFill>
                            <a:srgbClr val="FFFFFF"/>
                          </a:solidFill>
                        </a:rPr>
                        <a:t>Desenvolvido para baixo custo</a:t>
                      </a:r>
                      <a:endParaRPr sz="1400" u="none" strike="noStrike" cap="none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b="1" u="none" strike="noStrike" cap="none">
                          <a:solidFill>
                            <a:srgbClr val="C9DAF8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Agilidade</a:t>
                      </a:r>
                      <a:endParaRPr sz="1400" b="1" u="none" strike="noStrike" cap="none">
                        <a:solidFill>
                          <a:srgbClr val="C9DAF8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strike="noStrike" cap="none">
                          <a:solidFill>
                            <a:srgbClr val="FFFFFF"/>
                          </a:solidFill>
                        </a:rPr>
                        <a:t>Configuração fixa, pouco agilidade</a:t>
                      </a:r>
                      <a:endParaRPr sz="1400" u="none" strike="noStrike" cap="none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strike="noStrike" cap="none">
                          <a:solidFill>
                            <a:srgbClr val="FFFFFF"/>
                          </a:solidFill>
                        </a:rPr>
                        <a:t>Configuração flexível, alta agilidade</a:t>
                      </a:r>
                      <a:endParaRPr sz="1400" u="none" strike="noStrike" cap="none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b="1" u="none" strike="noStrike" cap="none">
                          <a:solidFill>
                            <a:srgbClr val="C9DAF8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Segurança</a:t>
                      </a:r>
                      <a:endParaRPr sz="1400" b="1" u="none" strike="noStrike" cap="none">
                        <a:solidFill>
                          <a:srgbClr val="C9DAF8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strike="noStrike" cap="none">
                          <a:solidFill>
                            <a:srgbClr val="FFFFFF"/>
                          </a:solidFill>
                        </a:rPr>
                        <a:t>Consolidada</a:t>
                      </a:r>
                      <a:endParaRPr sz="1400" u="none" strike="noStrike" cap="none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strike="noStrike" cap="none">
                          <a:solidFill>
                            <a:srgbClr val="FFFFFF"/>
                          </a:solidFill>
                        </a:rPr>
                        <a:t>Evoluindo</a:t>
                      </a:r>
                      <a:endParaRPr sz="1400" u="none" strike="noStrike" cap="none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b="1" u="none" strike="noStrike" cap="none">
                          <a:solidFill>
                            <a:srgbClr val="C9DAF8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Usuários</a:t>
                      </a:r>
                      <a:endParaRPr sz="1400" b="1" u="none" strike="noStrike" cap="none">
                        <a:solidFill>
                          <a:srgbClr val="C9DAF8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strike="noStrike" cap="none">
                          <a:solidFill>
                            <a:srgbClr val="FFFFFF"/>
                          </a:solidFill>
                        </a:rPr>
                        <a:t>Área de negócios</a:t>
                      </a:r>
                      <a:endParaRPr sz="1400" u="none" strike="noStrike" cap="none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strike="noStrike" cap="none">
                          <a:solidFill>
                            <a:srgbClr val="FFFFFF"/>
                          </a:solidFill>
                        </a:rPr>
                        <a:t>Data Scientists</a:t>
                      </a:r>
                      <a:endParaRPr sz="1400" u="none" strike="noStrike" cap="none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6"/>
          <p:cNvSpPr txBox="1"/>
          <p:nvPr/>
        </p:nvSpPr>
        <p:spPr>
          <a:xfrm>
            <a:off x="0" y="2327400"/>
            <a:ext cx="3500700" cy="64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100" b="1" i="0" u="none" strike="noStrike" cap="none">
                <a:solidFill>
                  <a:srgbClr val="293B53"/>
                </a:solidFill>
                <a:latin typeface="Montserrat"/>
                <a:ea typeface="Montserrat"/>
                <a:cs typeface="Montserrat"/>
                <a:sym typeface="Montserrat"/>
              </a:rPr>
              <a:t>Ecossistema</a:t>
            </a:r>
            <a:endParaRPr sz="2100" b="1" i="0" u="none" strike="noStrike" cap="none">
              <a:solidFill>
                <a:srgbClr val="293B5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100" b="1" i="0" u="none" strike="noStrike" cap="none">
                <a:solidFill>
                  <a:srgbClr val="293B53"/>
                </a:solidFill>
                <a:latin typeface="Montserrat"/>
                <a:ea typeface="Montserrat"/>
                <a:cs typeface="Montserrat"/>
                <a:sym typeface="Montserrat"/>
              </a:rPr>
              <a:t>            Hadoop</a:t>
            </a:r>
            <a:endParaRPr sz="3900" b="1" i="0" u="none" strike="noStrike" cap="none">
              <a:solidFill>
                <a:srgbClr val="293B5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5" name="Google Shape;275;p26"/>
          <p:cNvSpPr txBox="1"/>
          <p:nvPr/>
        </p:nvSpPr>
        <p:spPr>
          <a:xfrm>
            <a:off x="4081975" y="2327400"/>
            <a:ext cx="4405500" cy="15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- O que é Big Data?</a:t>
            </a:r>
            <a:endParaRPr sz="1800" b="0" i="0" u="none" strike="noStrike" cap="none">
              <a:solidFill>
                <a:schemeClr val="accent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- Vs do Big Data</a:t>
            </a:r>
            <a:endParaRPr sz="1800" b="0" i="0" u="none" strike="noStrike" cap="none">
              <a:solidFill>
                <a:schemeClr val="accent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- Computação Paralela e Distribuída</a:t>
            </a:r>
            <a:endParaRPr sz="1800" b="0" i="0" u="none" strike="noStrike" cap="none">
              <a:solidFill>
                <a:schemeClr val="accent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- Data Warehouse e Data Lake</a:t>
            </a:r>
            <a:endParaRPr sz="1800" b="0" i="0" u="none" strike="noStrike" cap="none">
              <a:solidFill>
                <a:schemeClr val="accent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- </a:t>
            </a:r>
            <a:r>
              <a:rPr lang="pt-BR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Preparando o ambiente...</a:t>
            </a:r>
            <a:endParaRPr sz="1800" b="0" i="0" u="none" strike="noStrike" cap="non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6" name="Google Shape;276;p26"/>
          <p:cNvSpPr txBox="1"/>
          <p:nvPr/>
        </p:nvSpPr>
        <p:spPr>
          <a:xfrm>
            <a:off x="3679100" y="1747925"/>
            <a:ext cx="3357300" cy="64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pt-BR" sz="3600" b="0" i="0" u="none" strike="noStrike" cap="none">
                <a:solidFill>
                  <a:schemeClr val="lt2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Tópicos</a:t>
            </a:r>
            <a:endParaRPr sz="3600" b="0" i="0" u="none" strike="noStrike" cap="none">
              <a:solidFill>
                <a:schemeClr val="lt2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cxnSp>
        <p:nvCxnSpPr>
          <p:cNvPr id="277" name="Google Shape;277;p26"/>
          <p:cNvCxnSpPr/>
          <p:nvPr/>
        </p:nvCxnSpPr>
        <p:spPr>
          <a:xfrm>
            <a:off x="89625" y="2871125"/>
            <a:ext cx="787800" cy="2700"/>
          </a:xfrm>
          <a:prstGeom prst="straightConnector1">
            <a:avLst/>
          </a:prstGeom>
          <a:noFill/>
          <a:ln w="28575" cap="flat" cmpd="sng">
            <a:solidFill>
              <a:srgbClr val="293B53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27"/>
          <p:cNvSpPr txBox="1"/>
          <p:nvPr/>
        </p:nvSpPr>
        <p:spPr>
          <a:xfrm>
            <a:off x="1192700" y="425250"/>
            <a:ext cx="7332600" cy="5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pt-BR" sz="36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Download Oracle VirtualBox</a:t>
            </a:r>
            <a:endParaRPr sz="3600" b="0" i="0" u="none" strike="noStrike" cap="none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cxnSp>
        <p:nvCxnSpPr>
          <p:cNvPr id="283" name="Google Shape;283;p27"/>
          <p:cNvCxnSpPr/>
          <p:nvPr/>
        </p:nvCxnSpPr>
        <p:spPr>
          <a:xfrm>
            <a:off x="1244550" y="1125275"/>
            <a:ext cx="71952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284" name="Google Shape;284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4100" y="3037800"/>
            <a:ext cx="2377250" cy="2377250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27"/>
          <p:cNvSpPr txBox="1"/>
          <p:nvPr/>
        </p:nvSpPr>
        <p:spPr>
          <a:xfrm>
            <a:off x="1124100" y="1838000"/>
            <a:ext cx="7436100" cy="126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https://www.virtualbox.org/wiki/Downloads</a:t>
            </a:r>
            <a:endParaRPr sz="2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28"/>
          <p:cNvSpPr txBox="1"/>
          <p:nvPr/>
        </p:nvSpPr>
        <p:spPr>
          <a:xfrm>
            <a:off x="499350" y="408725"/>
            <a:ext cx="8145300" cy="6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pt-BR" sz="36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Download Cloudera QuickStart</a:t>
            </a:r>
            <a:endParaRPr sz="3600" b="0" i="0" u="none" strike="noStrike" cap="none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cxnSp>
        <p:nvCxnSpPr>
          <p:cNvPr id="291" name="Google Shape;291;p28"/>
          <p:cNvCxnSpPr/>
          <p:nvPr/>
        </p:nvCxnSpPr>
        <p:spPr>
          <a:xfrm>
            <a:off x="974400" y="1125275"/>
            <a:ext cx="71952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92" name="Google Shape;292;p28"/>
          <p:cNvSpPr txBox="1"/>
          <p:nvPr/>
        </p:nvSpPr>
        <p:spPr>
          <a:xfrm>
            <a:off x="974400" y="1520325"/>
            <a:ext cx="7304700" cy="175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https://1drv.ms/u/s!Am4PqLFJZ2-ai50Z8pgu__oavzCWUg</a:t>
            </a:r>
            <a:endParaRPr sz="2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93" name="Google Shape;293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66925" y="3531850"/>
            <a:ext cx="4810125" cy="167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0"/>
          <p:cNvSpPr txBox="1"/>
          <p:nvPr/>
        </p:nvSpPr>
        <p:spPr>
          <a:xfrm>
            <a:off x="1192700" y="425250"/>
            <a:ext cx="7332600" cy="5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pt-BR" sz="3600" b="0" i="0" u="none" strike="noStrike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O que veremos ?</a:t>
            </a:r>
            <a:endParaRPr sz="3600" b="0" i="0" u="none" strike="noStrike" cap="none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cxnSp>
        <p:nvCxnSpPr>
          <p:cNvPr id="299" name="Google Shape;299;p30"/>
          <p:cNvCxnSpPr/>
          <p:nvPr/>
        </p:nvCxnSpPr>
        <p:spPr>
          <a:xfrm>
            <a:off x="1244550" y="1125275"/>
            <a:ext cx="71952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300" name="Google Shape;300;p3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46275" y="1374925"/>
            <a:ext cx="3998751" cy="1036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3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92700" y="2458475"/>
            <a:ext cx="3214425" cy="167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3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445425" y="4313750"/>
            <a:ext cx="1619250" cy="161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3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831250" y="4863975"/>
            <a:ext cx="3254602" cy="83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30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185151" y="3366829"/>
            <a:ext cx="1457751" cy="1311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30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5112075" y="1782211"/>
            <a:ext cx="3214424" cy="9593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2"/>
          <p:cNvSpPr txBox="1"/>
          <p:nvPr/>
        </p:nvSpPr>
        <p:spPr>
          <a:xfrm>
            <a:off x="80575" y="592775"/>
            <a:ext cx="3357300" cy="64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pt-BR" sz="3600" b="0" i="0" u="none" strike="noStrike" cap="none">
                <a:solidFill>
                  <a:srgbClr val="293B53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Bem-Vindos!</a:t>
            </a:r>
            <a:endParaRPr sz="3600" b="0" i="0" u="none" strike="noStrike" cap="none">
              <a:solidFill>
                <a:srgbClr val="293B53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61" name="Google Shape;61;p2"/>
          <p:cNvSpPr txBox="1"/>
          <p:nvPr/>
        </p:nvSpPr>
        <p:spPr>
          <a:xfrm>
            <a:off x="4081975" y="2327400"/>
            <a:ext cx="4405500" cy="15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- </a:t>
            </a:r>
            <a:r>
              <a:rPr lang="pt-BR" sz="1800" b="0" i="0" u="none" strike="noStrike" cap="none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O que é Big Data?</a:t>
            </a:r>
            <a:endParaRPr sz="1800" b="0" i="0" u="none" strike="noStrike" cap="none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- </a:t>
            </a:r>
            <a:r>
              <a:rPr lang="pt-BR" sz="1800" b="0" i="0" u="none" strike="noStrike" cap="none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Vs</a:t>
            </a:r>
            <a:r>
              <a:rPr lang="pt-BR" sz="1800" b="0" i="0" u="none" strike="noStrike" cap="none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do Big Data</a:t>
            </a:r>
            <a:endParaRPr sz="1800" b="0" i="0" u="none" strike="noStrike" cap="none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 b="0" i="0" u="none" strike="noStrike" cap="none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- Computação Paralela e Distribuída</a:t>
            </a:r>
            <a:endParaRPr sz="1800" b="0" i="0" u="none" strike="noStrike" cap="none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 b="0" i="0" u="none" strike="noStrike" cap="none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- Data </a:t>
            </a:r>
            <a:r>
              <a:rPr lang="pt-BR" sz="1800" b="0" i="0" u="none" strike="noStrike" cap="none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Warehouse</a:t>
            </a:r>
            <a:r>
              <a:rPr lang="pt-BR" sz="1800" b="0" i="0" u="none" strike="noStrike" cap="none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e Data Lake</a:t>
            </a:r>
            <a:endParaRPr sz="1800" b="0" i="0" u="none" strike="noStrike" cap="none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 b="0" i="0" u="none" strike="noStrike" cap="none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- </a:t>
            </a:r>
            <a:r>
              <a:rPr lang="pt-BR" sz="18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Preparando o ambiente..</a:t>
            </a:r>
            <a:endParaRPr sz="1800" b="0" i="0" u="none" strike="noStrike" cap="none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2" name="Google Shape;62;p2"/>
          <p:cNvPicPr preferRelativeResize="0"/>
          <p:nvPr/>
        </p:nvPicPr>
        <p:blipFill rotWithShape="1">
          <a:blip r:embed="rId4">
            <a:alphaModFix/>
          </a:blip>
          <a:srcRect t="8449" b="8306"/>
          <a:stretch/>
        </p:blipFill>
        <p:spPr>
          <a:xfrm>
            <a:off x="0" y="1951225"/>
            <a:ext cx="3567700" cy="2534701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2"/>
          <p:cNvSpPr txBox="1"/>
          <p:nvPr/>
        </p:nvSpPr>
        <p:spPr>
          <a:xfrm>
            <a:off x="3679100" y="1747925"/>
            <a:ext cx="3357300" cy="64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pt-BR" sz="3600" b="0" i="0" u="none" strike="noStrike" cap="none">
                <a:solidFill>
                  <a:schemeClr val="lt2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Tópicos</a:t>
            </a:r>
            <a:endParaRPr sz="3600" b="0" i="0" u="none" strike="noStrike" cap="none">
              <a:solidFill>
                <a:schemeClr val="lt2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a14197d0cf_0_53"/>
          <p:cNvSpPr txBox="1"/>
          <p:nvPr/>
        </p:nvSpPr>
        <p:spPr>
          <a:xfrm>
            <a:off x="1175850" y="193900"/>
            <a:ext cx="7332600" cy="5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pt-BR" sz="30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Landscape, um mundo de soluções!</a:t>
            </a:r>
            <a:endParaRPr sz="3000" b="0" i="0" u="none" strike="noStrike" cap="none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cxnSp>
        <p:nvCxnSpPr>
          <p:cNvPr id="311" name="Google Shape;311;ga14197d0cf_0_53"/>
          <p:cNvCxnSpPr/>
          <p:nvPr/>
        </p:nvCxnSpPr>
        <p:spPr>
          <a:xfrm>
            <a:off x="1244550" y="943500"/>
            <a:ext cx="71952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312" name="Google Shape;312;ga14197d0cf_0_5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56888" y="1096700"/>
            <a:ext cx="7430225" cy="5216025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ga14197d0cf_0_53"/>
          <p:cNvSpPr txBox="1"/>
          <p:nvPr/>
        </p:nvSpPr>
        <p:spPr>
          <a:xfrm>
            <a:off x="135013" y="6230100"/>
            <a:ext cx="8874000" cy="2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</a:rPr>
              <a:t>http://mattturck.com/wp-content/uploads/2019/07/2019_Matt_Turck_Big_Data_Landscape_Final_Fullsize.png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1"/>
          <p:cNvSpPr txBox="1"/>
          <p:nvPr/>
        </p:nvSpPr>
        <p:spPr>
          <a:xfrm>
            <a:off x="1077900" y="2912100"/>
            <a:ext cx="7332600" cy="5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pt-BR" sz="3600" b="0" i="0" u="none" strike="noStrike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Dúvidas</a:t>
            </a:r>
            <a:endParaRPr sz="3600" b="0" i="0" u="none" strike="noStrike" cap="none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"/>
          <p:cNvSpPr txBox="1"/>
          <p:nvPr/>
        </p:nvSpPr>
        <p:spPr>
          <a:xfrm>
            <a:off x="590900" y="2327400"/>
            <a:ext cx="2909700" cy="64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800" b="1" i="0" u="none" strike="noStrike" cap="none">
                <a:solidFill>
                  <a:srgbClr val="293B53"/>
                </a:solidFill>
                <a:latin typeface="Montserrat"/>
                <a:ea typeface="Montserrat"/>
                <a:cs typeface="Montserrat"/>
                <a:sym typeface="Montserrat"/>
              </a:rPr>
              <a:t>O que é </a:t>
            </a:r>
            <a:endParaRPr sz="2800" b="1" i="0" u="none" strike="noStrike" cap="none">
              <a:solidFill>
                <a:srgbClr val="293B5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800" b="1" i="0" u="none" strike="noStrike" cap="none">
                <a:solidFill>
                  <a:srgbClr val="293B53"/>
                </a:solidFill>
                <a:latin typeface="Montserrat"/>
                <a:ea typeface="Montserrat"/>
                <a:cs typeface="Montserrat"/>
                <a:sym typeface="Montserrat"/>
              </a:rPr>
              <a:t>       Big Data?</a:t>
            </a:r>
            <a:endParaRPr sz="4600" b="1" i="0" u="none" strike="noStrike" cap="none">
              <a:solidFill>
                <a:srgbClr val="293B5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9" name="Google Shape;69;p3"/>
          <p:cNvSpPr txBox="1"/>
          <p:nvPr/>
        </p:nvSpPr>
        <p:spPr>
          <a:xfrm>
            <a:off x="4081975" y="2327400"/>
            <a:ext cx="4405500" cy="15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- O que é Big Data?</a:t>
            </a:r>
            <a:endParaRPr sz="18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- Vs do Big Data</a:t>
            </a:r>
            <a:endParaRPr sz="1800" b="0" i="0" u="none" strike="noStrike" cap="none">
              <a:solidFill>
                <a:schemeClr val="accent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- Computação Paralela e Distribuída</a:t>
            </a:r>
            <a:endParaRPr sz="1800" b="0" i="0" u="none" strike="noStrike" cap="none">
              <a:solidFill>
                <a:schemeClr val="accent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- Data Warehouse e Data Lake</a:t>
            </a:r>
            <a:endParaRPr sz="1800" b="0" i="0" u="none" strike="noStrike" cap="none">
              <a:solidFill>
                <a:schemeClr val="accent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- </a:t>
            </a:r>
            <a:r>
              <a:rPr lang="pt-BR" sz="18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Preparando o ambiente...</a:t>
            </a:r>
            <a:endParaRPr sz="1800" b="0" i="0" u="none" strike="noStrike" cap="none">
              <a:solidFill>
                <a:schemeClr val="accent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0" name="Google Shape;70;p3"/>
          <p:cNvSpPr txBox="1"/>
          <p:nvPr/>
        </p:nvSpPr>
        <p:spPr>
          <a:xfrm>
            <a:off x="3679100" y="1747925"/>
            <a:ext cx="3357300" cy="64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pt-BR" sz="3600" b="0" i="0" u="none" strike="noStrike" cap="none">
                <a:solidFill>
                  <a:schemeClr val="lt2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Tópicos</a:t>
            </a:r>
            <a:endParaRPr sz="3600" b="0" i="0" u="none" strike="noStrike" cap="none">
              <a:solidFill>
                <a:schemeClr val="lt2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cxnSp>
        <p:nvCxnSpPr>
          <p:cNvPr id="71" name="Google Shape;71;p3"/>
          <p:cNvCxnSpPr/>
          <p:nvPr/>
        </p:nvCxnSpPr>
        <p:spPr>
          <a:xfrm>
            <a:off x="313450" y="3077050"/>
            <a:ext cx="1020600" cy="2700"/>
          </a:xfrm>
          <a:prstGeom prst="straightConnector1">
            <a:avLst/>
          </a:prstGeom>
          <a:noFill/>
          <a:ln w="28575" cap="flat" cmpd="sng">
            <a:solidFill>
              <a:srgbClr val="293B53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2" name="Google Shape;72;p3"/>
          <p:cNvCxnSpPr/>
          <p:nvPr/>
        </p:nvCxnSpPr>
        <p:spPr>
          <a:xfrm>
            <a:off x="2229600" y="2647350"/>
            <a:ext cx="1020600" cy="2700"/>
          </a:xfrm>
          <a:prstGeom prst="straightConnector1">
            <a:avLst/>
          </a:prstGeom>
          <a:noFill/>
          <a:ln w="28575" cap="flat" cmpd="sng">
            <a:solidFill>
              <a:srgbClr val="293B53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4"/>
          <p:cNvSpPr txBox="1"/>
          <p:nvPr/>
        </p:nvSpPr>
        <p:spPr>
          <a:xfrm>
            <a:off x="1192700" y="425250"/>
            <a:ext cx="7332600" cy="5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pt-BR" sz="3600" b="0" i="0" u="none" strike="noStrike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O que é Big Data</a:t>
            </a:r>
            <a:endParaRPr sz="3600" b="0" i="0" u="none" strike="noStrike" cap="none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78" name="Google Shape;78;p4"/>
          <p:cNvSpPr txBox="1"/>
          <p:nvPr/>
        </p:nvSpPr>
        <p:spPr>
          <a:xfrm>
            <a:off x="501375" y="1320600"/>
            <a:ext cx="8281500" cy="66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Quando pensamos em processamento rápido de grande volume de dados de diferentes fontes e tipos, pensamos em Big Data.</a:t>
            </a:r>
            <a:endParaRPr sz="18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79" name="Google Shape;79;p4"/>
          <p:cNvCxnSpPr/>
          <p:nvPr/>
        </p:nvCxnSpPr>
        <p:spPr>
          <a:xfrm>
            <a:off x="1244550" y="1125275"/>
            <a:ext cx="71952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80" name="Google Shape;80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59000" y="2182825"/>
            <a:ext cx="7366251" cy="38549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6"/>
          <p:cNvSpPr txBox="1"/>
          <p:nvPr/>
        </p:nvSpPr>
        <p:spPr>
          <a:xfrm>
            <a:off x="1192700" y="425250"/>
            <a:ext cx="7332600" cy="5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pt-BR" sz="3600" b="0" i="0" u="none" strike="noStrike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O que é Big Data</a:t>
            </a:r>
            <a:endParaRPr sz="3600" b="0" i="0" u="none" strike="noStrike" cap="none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93" name="Google Shape;93;p6"/>
          <p:cNvSpPr txBox="1"/>
          <p:nvPr/>
        </p:nvSpPr>
        <p:spPr>
          <a:xfrm>
            <a:off x="1261400" y="1924280"/>
            <a:ext cx="7195200" cy="2576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400" b="0" i="0" dirty="0">
                <a:solidFill>
                  <a:schemeClr val="bg1"/>
                </a:solidFill>
                <a:effectLst/>
                <a:latin typeface="Montserrat" panose="020B0604020202020204" charset="0"/>
              </a:rPr>
              <a:t>"...ativos de informações de alto volume, alta velocidade e/ou alta variedade que exigem formas inovadoras e econômicas de processamento de informações que permitem uma visão aprimorada, tomada de decisões e automação de processos.” </a:t>
            </a:r>
            <a:r>
              <a:rPr lang="pt-BR" sz="1200" dirty="0">
                <a:solidFill>
                  <a:schemeClr val="bg1"/>
                </a:solidFill>
                <a:latin typeface="Montserrat" panose="020B0604020202020204" charset="0"/>
              </a:rPr>
              <a:t>Douglas </a:t>
            </a:r>
            <a:r>
              <a:rPr lang="pt-BR" sz="1200" dirty="0" err="1">
                <a:solidFill>
                  <a:schemeClr val="bg1"/>
                </a:solidFill>
                <a:latin typeface="Montserrat" panose="020B0604020202020204" charset="0"/>
              </a:rPr>
              <a:t>Laney</a:t>
            </a:r>
            <a:endParaRPr sz="1200" b="0" i="0" u="none" strike="noStrike" cap="none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94" name="Google Shape;94;p6"/>
          <p:cNvCxnSpPr/>
          <p:nvPr/>
        </p:nvCxnSpPr>
        <p:spPr>
          <a:xfrm>
            <a:off x="1244550" y="1125275"/>
            <a:ext cx="71952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7" name="Google Shape;121;p10">
            <a:extLst>
              <a:ext uri="{FF2B5EF4-FFF2-40B4-BE49-F238E27FC236}">
                <a16:creationId xmlns:a16="http://schemas.microsoft.com/office/drawing/2014/main" id="{34ACF7B2-69F8-4BAD-8344-C4522F520880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00325" y="4542475"/>
            <a:ext cx="1360057" cy="1360057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122;p10">
            <a:extLst>
              <a:ext uri="{FF2B5EF4-FFF2-40B4-BE49-F238E27FC236}">
                <a16:creationId xmlns:a16="http://schemas.microsoft.com/office/drawing/2014/main" id="{4BF8B263-BB57-4AA5-BFA3-0016DACC00AC}"/>
              </a:ext>
            </a:extLst>
          </p:cNvPr>
          <p:cNvSpPr txBox="1"/>
          <p:nvPr/>
        </p:nvSpPr>
        <p:spPr>
          <a:xfrm>
            <a:off x="1192700" y="6042250"/>
            <a:ext cx="1467682" cy="3241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300" b="0" i="0" u="none" strike="noStrike" cap="none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Douglas </a:t>
            </a:r>
            <a:r>
              <a:rPr lang="pt-BR" sz="1300" b="0" i="0" u="none" strike="noStrike" cap="none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Laney</a:t>
            </a:r>
            <a:endParaRPr sz="1300" b="0" i="0" u="none" strike="noStrike" cap="none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95ED2E7E-D202-4433-8A1A-51CB44396E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98096" y="5095819"/>
            <a:ext cx="1558504" cy="408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6307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6"/>
          <p:cNvSpPr txBox="1"/>
          <p:nvPr/>
        </p:nvSpPr>
        <p:spPr>
          <a:xfrm>
            <a:off x="1192700" y="425250"/>
            <a:ext cx="7332600" cy="5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pt-BR" sz="3600" b="0" i="0" u="none" strike="noStrike" cap="none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O que é Big Data</a:t>
            </a:r>
            <a:endParaRPr sz="3600" b="0" i="0" u="none" strike="noStrike" cap="none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93" name="Google Shape;93;p6"/>
          <p:cNvSpPr txBox="1"/>
          <p:nvPr/>
        </p:nvSpPr>
        <p:spPr>
          <a:xfrm>
            <a:off x="581950" y="1320600"/>
            <a:ext cx="7857900" cy="7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 b="0" i="0" u="none" strike="noStrike" cap="none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Grande conjunto de dados que excedem a capacidade de processamento de dados convencional.</a:t>
            </a:r>
            <a:endParaRPr sz="1800" b="0" i="0" u="none" strike="noStrike" cap="none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94" name="Google Shape;94;p6"/>
          <p:cNvCxnSpPr/>
          <p:nvPr/>
        </p:nvCxnSpPr>
        <p:spPr>
          <a:xfrm>
            <a:off x="1244550" y="1125275"/>
            <a:ext cx="71952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5" name="Google Shape;95;p6"/>
          <p:cNvSpPr txBox="1"/>
          <p:nvPr/>
        </p:nvSpPr>
        <p:spPr>
          <a:xfrm>
            <a:off x="655525" y="2299225"/>
            <a:ext cx="5244600" cy="20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 b="0" i="0" u="none" strike="noStrike" cap="none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Principais características:</a:t>
            </a:r>
            <a:endParaRPr sz="1800" b="0" i="0" u="none" strike="noStrike" cap="none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-"/>
            </a:pPr>
            <a:r>
              <a:rPr lang="pt-BR" sz="1800" b="0" i="0" u="none" strike="noStrike" cap="none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Volume muito grande de dados</a:t>
            </a:r>
            <a:endParaRPr sz="1800" b="0" i="0" u="none" strike="noStrike" cap="none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-"/>
            </a:pPr>
            <a:r>
              <a:rPr lang="pt-BR" sz="1800" b="0" i="0" u="none" strike="noStrike" cap="none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Movem-se muito rápido</a:t>
            </a:r>
            <a:endParaRPr sz="1800" b="0" i="0" u="none" strike="noStrike" cap="none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-"/>
            </a:pPr>
            <a:r>
              <a:rPr lang="pt-BR" sz="1800" b="0" i="0" u="none" strike="noStrike" cap="none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Estruturados, </a:t>
            </a:r>
            <a:r>
              <a:rPr lang="pt-BR" sz="1800" b="0" i="0" u="none" strike="noStrike" cap="none" dirty="0" err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semi-estruturados</a:t>
            </a:r>
            <a:r>
              <a:rPr lang="pt-BR" sz="1800" b="0" i="0" u="none" strike="noStrike" cap="none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e </a:t>
            </a:r>
            <a:endParaRPr sz="1800" b="0" i="0" u="none" strike="noStrike" cap="none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 b="0" i="0" u="none" strike="noStrike" cap="none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       não estruturados</a:t>
            </a:r>
            <a:endParaRPr sz="1800" b="0" i="0" u="none" strike="noStrike" cap="none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6" name="Google Shape;96;p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596550" y="4326925"/>
            <a:ext cx="3742175" cy="222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7"/>
          <p:cNvSpPr txBox="1"/>
          <p:nvPr/>
        </p:nvSpPr>
        <p:spPr>
          <a:xfrm>
            <a:off x="1192700" y="425250"/>
            <a:ext cx="7332600" cy="5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pt-BR" sz="34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Por que Big Data é importante?</a:t>
            </a:r>
            <a:endParaRPr sz="3400" b="0" i="0" u="none" strike="noStrike" cap="none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02" name="Google Shape;102;p7"/>
          <p:cNvSpPr txBox="1"/>
          <p:nvPr/>
        </p:nvSpPr>
        <p:spPr>
          <a:xfrm>
            <a:off x="862050" y="1698644"/>
            <a:ext cx="7960200" cy="7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-"/>
            </a:pPr>
            <a:r>
              <a:rPr lang="pt-BR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Você pode analisar dados de qualquer fonte para encontrar resposta que permitam:</a:t>
            </a:r>
            <a:endParaRPr sz="18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03" name="Google Shape;103;p7"/>
          <p:cNvCxnSpPr/>
          <p:nvPr/>
        </p:nvCxnSpPr>
        <p:spPr>
          <a:xfrm>
            <a:off x="1244550" y="1125275"/>
            <a:ext cx="7195200" cy="0"/>
          </a:xfrm>
          <a:prstGeom prst="straightConnector1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04" name="Google Shape;104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47750" y="2832613"/>
            <a:ext cx="7048500" cy="245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9"/>
          <p:cNvSpPr txBox="1"/>
          <p:nvPr/>
        </p:nvSpPr>
        <p:spPr>
          <a:xfrm>
            <a:off x="590900" y="2327400"/>
            <a:ext cx="2909700" cy="64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800" b="1" i="0" u="none" strike="noStrike" cap="none">
                <a:solidFill>
                  <a:srgbClr val="293B53"/>
                </a:solidFill>
                <a:latin typeface="Montserrat"/>
                <a:ea typeface="Montserrat"/>
                <a:cs typeface="Montserrat"/>
                <a:sym typeface="Montserrat"/>
              </a:rPr>
              <a:t>    Vs do </a:t>
            </a:r>
            <a:endParaRPr sz="2800" b="1" i="0" u="none" strike="noStrike" cap="none">
              <a:solidFill>
                <a:srgbClr val="293B5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800" b="1" i="0" u="none" strike="noStrike" cap="none">
                <a:solidFill>
                  <a:srgbClr val="293B53"/>
                </a:solidFill>
                <a:latin typeface="Montserrat"/>
                <a:ea typeface="Montserrat"/>
                <a:cs typeface="Montserrat"/>
                <a:sym typeface="Montserrat"/>
              </a:rPr>
              <a:t>       Big Data?</a:t>
            </a:r>
            <a:endParaRPr sz="4600" b="1" i="0" u="none" strike="noStrike" cap="none">
              <a:solidFill>
                <a:srgbClr val="293B5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0" name="Google Shape;110;p9"/>
          <p:cNvSpPr txBox="1"/>
          <p:nvPr/>
        </p:nvSpPr>
        <p:spPr>
          <a:xfrm>
            <a:off x="4081975" y="2327400"/>
            <a:ext cx="4405500" cy="15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- O que é Big Data?</a:t>
            </a:r>
            <a:endParaRPr sz="1800" b="0" i="0" u="none" strike="noStrike" cap="none">
              <a:solidFill>
                <a:schemeClr val="accent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- Vs do Big Data</a:t>
            </a:r>
            <a:endParaRPr sz="18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- Computação Paralela e Distribuída</a:t>
            </a:r>
            <a:endParaRPr sz="1800" b="0" i="0" u="none" strike="noStrike" cap="none">
              <a:solidFill>
                <a:schemeClr val="accent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- Data Warehouse e Data Lake</a:t>
            </a:r>
            <a:endParaRPr sz="1800" b="0" i="0" u="none" strike="noStrike" cap="none">
              <a:solidFill>
                <a:schemeClr val="accent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 b="0" i="0" u="none" strike="noStrike" cap="none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- </a:t>
            </a:r>
            <a:r>
              <a:rPr lang="pt-BR" sz="18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Preparando o ambiente...</a:t>
            </a:r>
            <a:endParaRPr sz="1800" b="0" i="0" u="none" strike="noStrike" cap="none">
              <a:solidFill>
                <a:schemeClr val="accent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1" name="Google Shape;111;p9"/>
          <p:cNvSpPr txBox="1"/>
          <p:nvPr/>
        </p:nvSpPr>
        <p:spPr>
          <a:xfrm>
            <a:off x="3679100" y="1747925"/>
            <a:ext cx="3357300" cy="64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pt-BR" sz="3600" b="0" i="0" u="none" strike="noStrike" cap="none">
                <a:solidFill>
                  <a:schemeClr val="lt2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Tópicos</a:t>
            </a:r>
            <a:endParaRPr sz="3600" b="0" i="0" u="none" strike="noStrike" cap="none">
              <a:solidFill>
                <a:schemeClr val="lt2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cxnSp>
        <p:nvCxnSpPr>
          <p:cNvPr id="112" name="Google Shape;112;p9"/>
          <p:cNvCxnSpPr/>
          <p:nvPr/>
        </p:nvCxnSpPr>
        <p:spPr>
          <a:xfrm>
            <a:off x="313450" y="3077050"/>
            <a:ext cx="1020600" cy="2700"/>
          </a:xfrm>
          <a:prstGeom prst="straightConnector1">
            <a:avLst/>
          </a:prstGeom>
          <a:noFill/>
          <a:ln w="28575" cap="flat" cmpd="sng">
            <a:solidFill>
              <a:srgbClr val="293B53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3" name="Google Shape;113;p9"/>
          <p:cNvCxnSpPr/>
          <p:nvPr/>
        </p:nvCxnSpPr>
        <p:spPr>
          <a:xfrm>
            <a:off x="2229600" y="2647350"/>
            <a:ext cx="1020600" cy="2700"/>
          </a:xfrm>
          <a:prstGeom prst="straightConnector1">
            <a:avLst/>
          </a:prstGeom>
          <a:noFill/>
          <a:ln w="28575" cap="flat" cmpd="sng">
            <a:solidFill>
              <a:srgbClr val="293B53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</TotalTime>
  <Words>1184</Words>
  <Application>Microsoft Office PowerPoint</Application>
  <PresentationFormat>Apresentação na tela (4:3)</PresentationFormat>
  <Paragraphs>186</Paragraphs>
  <Slides>31</Slides>
  <Notes>31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31</vt:i4>
      </vt:variant>
    </vt:vector>
  </HeadingPairs>
  <TitlesOfParts>
    <vt:vector size="35" baseType="lpstr">
      <vt:lpstr>Montserrat</vt:lpstr>
      <vt:lpstr>Montserrat SemiBold</vt:lpstr>
      <vt:lpstr>Arial</vt:lpstr>
      <vt:lpstr>Simple Light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cp:lastModifiedBy>Matheus Oliveira</cp:lastModifiedBy>
  <cp:revision>1</cp:revision>
  <dcterms:modified xsi:type="dcterms:W3CDTF">2021-07-22T22:07:34Z</dcterms:modified>
</cp:coreProperties>
</file>